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9"/>
  </p:notesMasterIdLst>
  <p:handoutMasterIdLst>
    <p:handoutMasterId r:id="rId60"/>
  </p:handoutMasterIdLst>
  <p:sldIdLst>
    <p:sldId id="1777" r:id="rId2"/>
    <p:sldId id="1838" r:id="rId3"/>
    <p:sldId id="589" r:id="rId4"/>
    <p:sldId id="591" r:id="rId5"/>
    <p:sldId id="596" r:id="rId6"/>
    <p:sldId id="597" r:id="rId7"/>
    <p:sldId id="1830" r:id="rId8"/>
    <p:sldId id="1831" r:id="rId9"/>
    <p:sldId id="1834" r:id="rId10"/>
    <p:sldId id="1839" r:id="rId11"/>
    <p:sldId id="1840" r:id="rId12"/>
    <p:sldId id="1841" r:id="rId13"/>
    <p:sldId id="452" r:id="rId14"/>
    <p:sldId id="405" r:id="rId15"/>
    <p:sldId id="406" r:id="rId16"/>
    <p:sldId id="442" r:id="rId17"/>
    <p:sldId id="444" r:id="rId18"/>
    <p:sldId id="408" r:id="rId19"/>
    <p:sldId id="409" r:id="rId20"/>
    <p:sldId id="411" r:id="rId21"/>
    <p:sldId id="412" r:id="rId22"/>
    <p:sldId id="413" r:id="rId23"/>
    <p:sldId id="466" r:id="rId24"/>
    <p:sldId id="467" r:id="rId25"/>
    <p:sldId id="468" r:id="rId26"/>
    <p:sldId id="469" r:id="rId27"/>
    <p:sldId id="416" r:id="rId28"/>
    <p:sldId id="417" r:id="rId29"/>
    <p:sldId id="419" r:id="rId30"/>
    <p:sldId id="420" r:id="rId31"/>
    <p:sldId id="1842" r:id="rId32"/>
    <p:sldId id="458" r:id="rId33"/>
    <p:sldId id="459" r:id="rId34"/>
    <p:sldId id="460" r:id="rId35"/>
    <p:sldId id="461" r:id="rId36"/>
    <p:sldId id="422" r:id="rId37"/>
    <p:sldId id="423" r:id="rId38"/>
    <p:sldId id="1836" r:id="rId39"/>
    <p:sldId id="425" r:id="rId40"/>
    <p:sldId id="426" r:id="rId41"/>
    <p:sldId id="427" r:id="rId42"/>
    <p:sldId id="428" r:id="rId43"/>
    <p:sldId id="429" r:id="rId44"/>
    <p:sldId id="430" r:id="rId45"/>
    <p:sldId id="431" r:id="rId46"/>
    <p:sldId id="432" r:id="rId47"/>
    <p:sldId id="433" r:id="rId48"/>
    <p:sldId id="1833" r:id="rId49"/>
    <p:sldId id="450" r:id="rId50"/>
    <p:sldId id="1837" r:id="rId51"/>
    <p:sldId id="435" r:id="rId52"/>
    <p:sldId id="457" r:id="rId53"/>
    <p:sldId id="437" r:id="rId54"/>
    <p:sldId id="438" r:id="rId55"/>
    <p:sldId id="439" r:id="rId56"/>
    <p:sldId id="440" r:id="rId57"/>
    <p:sldId id="456"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72" autoAdjust="0"/>
    <p:restoredTop sz="88394" autoAdjust="0"/>
  </p:normalViewPr>
  <p:slideViewPr>
    <p:cSldViewPr>
      <p:cViewPr varScale="1">
        <p:scale>
          <a:sx n="132" d="100"/>
          <a:sy n="132" d="100"/>
        </p:scale>
        <p:origin x="4520" y="16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hyperlink" Target="https://aclweb.org/anthology/D17-1322.pdf" TargetMode="Externa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aclweb.org/anthology/D17-1322.pdf" TargetMode="External"/><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a:t>HW1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a:t>If you don’t yet have a permit and you are hoping to get into the class, you </a:t>
          </a:r>
          <a:r>
            <a:rPr lang="en-US" b="1"/>
            <a:t>must</a:t>
          </a:r>
          <a:r>
            <a:rPr lang="en-US"/>
            <a:t> turn the homework in on time.</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2 and </a:t>
          </a:r>
          <a:r>
            <a:rPr lang="en-US" u="sng" dirty="0">
              <a:hlinkClick xmlns:r="http://schemas.openxmlformats.org/officeDocument/2006/relationships" r:id="rId1"/>
            </a:rPr>
            <a:t>Depression and Self-Harm Risk Assessment in Online Forums</a:t>
          </a:r>
          <a:r>
            <a:rPr lang="en-US" dirty="0"/>
            <a:t>  </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HW1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If you don’t yet have a permit and you are hoping to get into the class, you </a:t>
          </a:r>
          <a:r>
            <a:rPr lang="en-US" sz="1200" b="1" kern="1200"/>
            <a:t>must</a:t>
          </a:r>
          <a:r>
            <a:rPr lang="en-US" sz="1200" kern="1200"/>
            <a:t> turn the homework in on time.</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Read Textbook Chapter 2 and </a:t>
          </a:r>
          <a:r>
            <a:rPr lang="en-US" sz="1200" u="sng" kern="1200" dirty="0">
              <a:hlinkClick xmlns:r="http://schemas.openxmlformats.org/officeDocument/2006/relationships" r:id="rId7"/>
            </a:rPr>
            <a:t>Depression and Self-Harm Risk Assessment in Online Forums</a:t>
          </a:r>
          <a:r>
            <a:rPr lang="en-US" sz="1200" kern="1200" dirty="0"/>
            <a:t>  </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Alonzo_Church" TargetMode="External"/><Relationship Id="rId13" Type="http://schemas.openxmlformats.org/officeDocument/2006/relationships/hyperlink" Target="https://en.wikipedia.org/wiki/Recursion_theory" TargetMode="External"/><Relationship Id="rId18" Type="http://schemas.openxmlformats.org/officeDocument/2006/relationships/hyperlink" Target="https://en.wikipedia.org/wiki/Kleene_star" TargetMode="External"/><Relationship Id="rId3" Type="http://schemas.openxmlformats.org/officeDocument/2006/relationships/hyperlink" Target="https://en.wikipedia.org/wiki/Help:IPA/English" TargetMode="External"/><Relationship Id="rId21" Type="http://schemas.openxmlformats.org/officeDocument/2006/relationships/hyperlink" Target="https://en.wikipedia.org/wiki/Regular_expressions" TargetMode="External"/><Relationship Id="rId7" Type="http://schemas.openxmlformats.org/officeDocument/2006/relationships/hyperlink" Target="https://en.wikipedia.org/wiki/Mathematician" TargetMode="External"/><Relationship Id="rId12" Type="http://schemas.openxmlformats.org/officeDocument/2006/relationships/hyperlink" Target="https://en.wikipedia.org/wiki/Mathematical_logic" TargetMode="External"/><Relationship Id="rId17" Type="http://schemas.openxmlformats.org/officeDocument/2006/relationships/hyperlink" Target="https://en.wikipedia.org/wiki/Kleene_algebra" TargetMode="External"/><Relationship Id="rId2" Type="http://schemas.openxmlformats.org/officeDocument/2006/relationships/slide" Target="../slides/slide18.xml"/><Relationship Id="rId16" Type="http://schemas.openxmlformats.org/officeDocument/2006/relationships/hyperlink" Target="https://en.wikipedia.org/wiki/Kleene_hierarchy" TargetMode="External"/><Relationship Id="rId20" Type="http://schemas.openxmlformats.org/officeDocument/2006/relationships/hyperlink" Target="https://en.wikipedia.org/wiki/Kleene_fixpoint_theorem" TargetMode="External"/><Relationship Id="rId1" Type="http://schemas.openxmlformats.org/officeDocument/2006/relationships/notesMaster" Target="../notesMasters/notesMaster1.xml"/><Relationship Id="rId6" Type="http://schemas.openxmlformats.org/officeDocument/2006/relationships/hyperlink" Target="https://en.wikipedia.org/wiki/United_States" TargetMode="External"/><Relationship Id="rId11" Type="http://schemas.openxmlformats.org/officeDocument/2006/relationships/hyperlink" Target="https://en.wikipedia.org/wiki/Emil_Post" TargetMode="External"/><Relationship Id="rId5" Type="http://schemas.openxmlformats.org/officeDocument/2006/relationships/hyperlink" Target="https://en.wikipedia.org/wiki/Stephen_Cole_Kleene#cite_note-3" TargetMode="External"/><Relationship Id="rId15" Type="http://schemas.openxmlformats.org/officeDocument/2006/relationships/hyperlink" Target="https://en.wikipedia.org/wiki/Computable_function" TargetMode="External"/><Relationship Id="rId10" Type="http://schemas.openxmlformats.org/officeDocument/2006/relationships/hyperlink" Target="https://en.wikipedia.org/wiki/Alan_Turing" TargetMode="External"/><Relationship Id="rId19" Type="http://schemas.openxmlformats.org/officeDocument/2006/relationships/hyperlink" Target="https://en.wikipedia.org/wiki/Kleene's_recursion_theorem"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R%C3%B3zsa_P%C3%A9ter" TargetMode="External"/><Relationship Id="rId14" Type="http://schemas.openxmlformats.org/officeDocument/2006/relationships/hyperlink" Target="https://en.wikipedia.org/wiki/Computer_science" TargetMode="External"/><Relationship Id="rId22" Type="http://schemas.openxmlformats.org/officeDocument/2006/relationships/hyperlink" Target="https://en.wikipedia.org/wiki/Mathematical_intuitionis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Kanji" TargetMode="External"/><Relationship Id="rId13" Type="http://schemas.openxmlformats.org/officeDocument/2006/relationships/hyperlink" Target="https://en.wikipedia.org/wiki/Chinese_characters" TargetMode="External"/><Relationship Id="rId3" Type="http://schemas.openxmlformats.org/officeDocument/2006/relationships/hyperlink" Target="https://en.wikipedia.org/wiki/Japan" TargetMode="External"/><Relationship Id="rId7" Type="http://schemas.openxmlformats.org/officeDocument/2006/relationships/hyperlink" Target="https://en.wikipedia.org/wiki/Katakana#cite_note-3" TargetMode="External"/><Relationship Id="rId12" Type="http://schemas.openxmlformats.org/officeDocument/2006/relationships/hyperlink" Target="https://en.wikipedia.org/wiki/Logographic"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Hiragana" TargetMode="External"/><Relationship Id="rId11" Type="http://schemas.openxmlformats.org/officeDocument/2006/relationships/hyperlink" Target="https://en.wikipedia.org/wiki/Kana" TargetMode="External"/><Relationship Id="rId5" Type="http://schemas.openxmlformats.org/officeDocument/2006/relationships/hyperlink" Target="https://en.wikipedia.org/wiki/Japanese_writing_system" TargetMode="External"/><Relationship Id="rId10" Type="http://schemas.openxmlformats.org/officeDocument/2006/relationships/hyperlink" Target="https://en.wikipedia.org/wiki/R%C5%8Dmaji" TargetMode="External"/><Relationship Id="rId4" Type="http://schemas.openxmlformats.org/officeDocument/2006/relationships/hyperlink" Target="https://en.wikipedia.org/wiki/Syllabary" TargetMode="External"/><Relationship Id="rId9" Type="http://schemas.openxmlformats.org/officeDocument/2006/relationships/hyperlink" Target="https://en.wikipedia.org/wiki/Latin_scrip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5252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8DFDE8B-28E4-4047-85D4-57A6728EBAFF}" type="slidenum">
              <a:rPr lang="en-US"/>
              <a:pPr/>
              <a:t>18</a:t>
            </a:fld>
            <a:endParaRPr lang="en-US"/>
          </a:p>
        </p:txBody>
      </p:sp>
      <p:sp>
        <p:nvSpPr>
          <p:cNvPr id="76803" name="Rectangle 2"/>
          <p:cNvSpPr>
            <a:spLocks noGrp="1" noRot="1" noChangeAspect="1" noChangeArrowheads="1" noTextEdit="1"/>
          </p:cNvSpPr>
          <p:nvPr>
            <p:ph type="sldImg"/>
          </p:nvPr>
        </p:nvSpPr>
        <p:spPr>
          <a:solidFill>
            <a:srgbClr val="FFFFFF"/>
          </a:solidFill>
          <a:ln/>
        </p:spPr>
      </p:sp>
      <p:sp>
        <p:nvSpPr>
          <p:cNvPr id="76804"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Stephen Cole Kleene</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Help:IPA/English"/>
              </a:rPr>
              <a:t>/ˈkleɪni/</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1"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Help:Pronunciation respelling key"/>
              </a:rPr>
              <a:t>KLAY-nee</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baseline="30000" dirty="0">
                <a:solidFill>
                  <a:schemeClr val="tx1"/>
                </a:solidFill>
                <a:effectLst/>
                <a:latin typeface="Arial" pitchFamily="-65" charset="0"/>
                <a:ea typeface="ＭＳ Ｐゴシック" pitchFamily="-65" charset="-128"/>
                <a:cs typeface="ＭＳ Ｐゴシック" pitchFamily="-65" charset="-128"/>
                <a:hlinkClick r:id="rId5"/>
              </a:rPr>
              <a:t>[a]</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January 5, 1909 – January 25, 1994) was an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a:rPr>
              <a:t>American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athematician"/>
              </a:rPr>
              <a:t>mathematician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One of the students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Alonzo Church"/>
              </a:rPr>
              <a:t>Alonzo Church</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Kleene, along with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Rózsa Péter"/>
              </a:rPr>
              <a:t>Rózsa Péter</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0" tooltip="Alan Turing"/>
              </a:rPr>
              <a:t>Alan Turing</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1" tooltip="Emil Post"/>
              </a:rPr>
              <a:t>Emil Post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others, is best known as a founder of the branch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2" tooltip="Mathematical logic"/>
              </a:rPr>
              <a:t>mathematical logic</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known as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3" tooltip="Recursion theory"/>
              </a:rPr>
              <a:t>recursion theory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which subsequently helped to provide the foundations of theoretical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4" tooltip="Computer science"/>
              </a:rPr>
              <a:t>computer science</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Kleene's work grounds the study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5" tooltip="Computable function"/>
              </a:rPr>
              <a:t>computable functions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 number of mathematical concepts are named after him: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6" tooltip="Kleene hierarchy"/>
              </a:rPr>
              <a:t>Kleene hierarchy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7" tooltip="Kleene algebra"/>
              </a:rPr>
              <a:t>Kleene algebra</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8" tooltip="Kleene star"/>
              </a:rPr>
              <a:t>Kleene star</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(Kleene closure),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19" tooltip="Kleene's recursion theorem"/>
              </a:rPr>
              <a:t>Kleene's recursion theorem</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20" tooltip="Kleene fixpoint theorem"/>
              </a:rPr>
              <a:t>Kleene fixpoint theorem</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He also invented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21" tooltip="Regular expressions"/>
              </a:rPr>
              <a:t>regular expressions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made significant contributions to the foundations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22" tooltip="Mathematical intuitionism"/>
              </a:rPr>
              <a:t>mathematical intuitionism</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t>
            </a:r>
          </a:p>
          <a:p>
            <a:pPr eaLnBrk="1" hangingPunct="1"/>
            <a:endParaRPr kumimoji="1" lang="en-US" sz="1200" b="0" i="0" u="none" strike="noStrike" kern="1200" dirty="0">
              <a:solidFill>
                <a:schemeClr val="tx1"/>
              </a:solidFill>
              <a:effectLst/>
              <a:latin typeface="Arial" pitchFamily="-65" charset="0"/>
              <a:ea typeface="ＭＳ Ｐゴシック" pitchFamily="-65"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question mark /?/, which means “the preceding character or nothing”,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asterisk or *, commonly called the </a:t>
            </a:r>
            <a:r>
              <a:rPr lang="en-US" sz="1200" b="0" kern="1200" dirty="0">
                <a:solidFill>
                  <a:schemeClr val="tx1"/>
                </a:solidFill>
                <a:effectLst/>
                <a:latin typeface="+mn-lt"/>
                <a:ea typeface="+mn-ea"/>
                <a:cs typeface="+mn-cs"/>
              </a:rPr>
              <a:t>Kleene * </a:t>
            </a:r>
            <a:r>
              <a:rPr lang="en-US" sz="1200" kern="1200" dirty="0">
                <a:solidFill>
                  <a:schemeClr val="tx1"/>
                </a:solidFill>
                <a:effectLst/>
                <a:latin typeface="+mn-lt"/>
                <a:ea typeface="+mn-ea"/>
                <a:cs typeface="+mn-cs"/>
              </a:rPr>
              <a:t>(gen- </a:t>
            </a:r>
            <a:r>
              <a:rPr lang="en-US" sz="1200" kern="1200" dirty="0" err="1">
                <a:solidFill>
                  <a:schemeClr val="tx1"/>
                </a:solidFill>
                <a:effectLst/>
                <a:latin typeface="+mn-lt"/>
                <a:ea typeface="+mn-ea"/>
                <a:cs typeface="+mn-cs"/>
              </a:rPr>
              <a:t>erally</a:t>
            </a:r>
            <a:r>
              <a:rPr lang="en-US" sz="1200" kern="1200" dirty="0">
                <a:solidFill>
                  <a:schemeClr val="tx1"/>
                </a:solidFill>
                <a:effectLst/>
                <a:latin typeface="+mn-lt"/>
                <a:ea typeface="+mn-ea"/>
                <a:cs typeface="+mn-cs"/>
              </a:rPr>
              <a:t> pronounced “</a:t>
            </a:r>
            <a:r>
              <a:rPr lang="en-US" sz="1200" kern="1200" dirty="0" err="1">
                <a:solidFill>
                  <a:schemeClr val="tx1"/>
                </a:solidFill>
                <a:effectLst/>
                <a:latin typeface="+mn-lt"/>
                <a:ea typeface="+mn-ea"/>
                <a:cs typeface="+mn-cs"/>
              </a:rPr>
              <a:t>cleany</a:t>
            </a:r>
            <a:r>
              <a:rPr lang="en-US" sz="1200" kern="1200" dirty="0">
                <a:solidFill>
                  <a:schemeClr val="tx1"/>
                </a:solidFill>
                <a:effectLst/>
                <a:latin typeface="+mn-lt"/>
                <a:ea typeface="+mn-ea"/>
                <a:cs typeface="+mn-cs"/>
              </a:rPr>
              <a:t> star”). The Kleene star means “zero or more occurrences of the immediately previous character or regular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a:solidFill>
                  <a:schemeClr val="tx1"/>
                </a:solidFill>
                <a:effectLst/>
                <a:latin typeface="+mn-lt"/>
                <a:ea typeface="+mn-ea"/>
                <a:cs typeface="+mn-cs"/>
              </a:rPr>
              <a:t>Kleene +</a:t>
            </a:r>
            <a:r>
              <a:rPr lang="en-US" sz="1200" kern="1200" dirty="0">
                <a:solidFill>
                  <a:schemeClr val="tx1"/>
                </a:solidFill>
                <a:effectLst/>
                <a:latin typeface="+mn-lt"/>
                <a:ea typeface="+mn-ea"/>
                <a:cs typeface="+mn-cs"/>
              </a:rPr>
              <a:t>, which means “one or more occurrences of the immediately preceding character or regular expression”. Thus, the expression /[0-9]+/ is the normal way to specify “a sequence of digits”.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b="1" dirty="0"/>
          </a:p>
        </p:txBody>
      </p:sp>
    </p:spTree>
    <p:extLst>
      <p:ext uri="{BB962C8B-B14F-4D97-AF65-F5344CB8AC3E}">
        <p14:creationId xmlns:p14="http://schemas.microsoft.com/office/powerpoint/2010/main" val="327100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B422F39-6D47-7E4A-B2A9-7EB2D50CD805}" type="slidenum">
              <a:rPr lang="en-US"/>
              <a:pPr/>
              <a:t>19</a:t>
            </a:fld>
            <a:endParaRPr lang="en-US"/>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Anchors </a:t>
            </a:r>
            <a:r>
              <a:rPr lang="en-US" sz="1200" kern="1200" dirty="0">
                <a:solidFill>
                  <a:schemeClr val="tx1"/>
                </a:solidFill>
                <a:effectLst/>
                <a:latin typeface="+mn-lt"/>
                <a:ea typeface="+mn-ea"/>
                <a:cs typeface="+mn-cs"/>
              </a:rPr>
              <a:t>are special characters that anchor regular expressions to particular places in a string. The most common anchors are the caret ˆ and the dollar sign $. The caret ˆ matches the start of a line. The pattern /ˆThe/ matches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only at the  start of a line. Thus, the caret ˆ has three uses: to match the start of a line, to in- </a:t>
            </a:r>
            <a:r>
              <a:rPr lang="en-US" sz="1200" kern="1200" dirty="0" err="1">
                <a:solidFill>
                  <a:schemeClr val="tx1"/>
                </a:solidFill>
                <a:effectLst/>
                <a:latin typeface="+mn-lt"/>
                <a:ea typeface="+mn-ea"/>
                <a:cs typeface="+mn-cs"/>
              </a:rPr>
              <a:t>dicate</a:t>
            </a:r>
            <a:r>
              <a:rPr lang="en-US" sz="1200" kern="1200" dirty="0">
                <a:solidFill>
                  <a:schemeClr val="tx1"/>
                </a:solidFill>
                <a:effectLst/>
                <a:latin typeface="+mn-lt"/>
                <a:ea typeface="+mn-ea"/>
                <a:cs typeface="+mn-cs"/>
              </a:rPr>
              <a:t> a negation inside of square brackets, and just to mean a caret.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dollar sign $ matches the end of a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anchors: \b matches a word boundary.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b="1" dirty="0"/>
          </a:p>
        </p:txBody>
      </p:sp>
    </p:spTree>
    <p:extLst>
      <p:ext uri="{BB962C8B-B14F-4D97-AF65-F5344CB8AC3E}">
        <p14:creationId xmlns:p14="http://schemas.microsoft.com/office/powerpoint/2010/main" val="326809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pPr/>
              <a:t>20</a:t>
            </a:fld>
            <a:endParaRPr lang="en-US"/>
          </a:p>
        </p:txBody>
      </p:sp>
      <p:sp>
        <p:nvSpPr>
          <p:cNvPr id="82947" name="Rectangle 2"/>
          <p:cNvSpPr>
            <a:spLocks noGrp="1" noRot="1" noChangeAspect="1" noChangeArrowheads="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62715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F82BD90-5842-9D48-A685-621D2A4C3779}" type="slidenum">
              <a:rPr lang="en-US"/>
              <a:pPr/>
              <a:t>21</a:t>
            </a:fld>
            <a:endParaRPr lang="en-US"/>
          </a:p>
        </p:txBody>
      </p:sp>
      <p:sp>
        <p:nvSpPr>
          <p:cNvPr id="84995" name="Rectangle 2"/>
          <p:cNvSpPr>
            <a:spLocks noGrp="1" noRot="1" noChangeAspect="1" noChangeArrowheads="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401342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0149E1A-5C54-D64B-9E9D-5A113A6AF7E6}" type="slidenum">
              <a:rPr lang="en-US"/>
              <a:pPr/>
              <a:t>22</a:t>
            </a:fld>
            <a:endParaRPr lang="en-US"/>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17860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xkcd.com</a:t>
            </a:r>
            <a:r>
              <a:rPr lang="en-US" dirty="0"/>
              <a:t>/208/</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667141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ssh</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nlpgrid.seas.upenn.edu</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qlogin</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cd</a:t>
            </a:r>
            <a:r>
              <a:rPr kumimoji="1" lang="en-US" sz="120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nlp</a:t>
            </a:r>
            <a:r>
              <a:rPr kumimoji="1" lang="en-US" sz="1200" kern="1200" dirty="0">
                <a:solidFill>
                  <a:schemeClr val="tx1"/>
                </a:solidFill>
                <a:effectLst/>
                <a:latin typeface="Arial" pitchFamily="-65" charset="0"/>
                <a:ea typeface="ＭＳ Ｐゴシック" pitchFamily="-65" charset="-128"/>
                <a:cs typeface="ＭＳ Ｐゴシック" pitchFamily="-65" charset="-128"/>
              </a:rPr>
              <a:t>/data/corpora/LDC/LDC2003T05/</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nyt</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zcat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 grep " such as " | more</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330426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6239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4E9F685-F098-8E4C-B6D8-D94BDE4D6D6B}" type="slidenum">
              <a:rPr lang="en-US"/>
              <a:pPr/>
              <a:t>28</a:t>
            </a:fld>
            <a:endParaRPr lang="en-US"/>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4275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AA652608-6990-6E43-AA5F-49A5045801F2}" type="slidenum">
              <a:rPr lang="en-US"/>
              <a:pPr/>
              <a:t>29</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endParaRPr lang="en-US" dirty="0"/>
          </a:p>
        </p:txBody>
      </p:sp>
    </p:spTree>
    <p:extLst>
      <p:ext uri="{BB962C8B-B14F-4D97-AF65-F5344CB8AC3E}">
        <p14:creationId xmlns:p14="http://schemas.microsoft.com/office/powerpoint/2010/main" val="68860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553343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BE383AF-40C9-E847-ACCB-98F997084513}" type="slidenum">
              <a:rPr lang="en-US"/>
              <a:pPr/>
              <a:t>30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Should San Francisco be considered 1 or 2 words?</a:t>
            </a:r>
          </a:p>
          <a:p>
            <a:r>
              <a:rPr lang="en-US" dirty="0"/>
              <a:t>'the’</a:t>
            </a:r>
            <a:r>
              <a:rPr lang="en-US" baseline="0" dirty="0"/>
              <a:t> is repeated twice</a:t>
            </a:r>
          </a:p>
          <a:p>
            <a:r>
              <a:rPr lang="en-US" baseline="0" dirty="0"/>
              <a:t>So is ’and’</a:t>
            </a:r>
            <a:endParaRPr lang="en-US" dirty="0"/>
          </a:p>
          <a:p>
            <a:r>
              <a:rPr lang="en-US" dirty="0"/>
              <a:t>Should they and their be collapsed</a:t>
            </a:r>
            <a:r>
              <a:rPr lang="en-US" baseline="0" dirty="0"/>
              <a:t> to the same lemma?</a:t>
            </a:r>
          </a:p>
          <a:p>
            <a:endParaRPr lang="en-US" baseline="0" dirty="0"/>
          </a:p>
          <a:p>
            <a:r>
              <a:rPr lang="en-US" sz="1200" kern="1200" dirty="0">
                <a:solidFill>
                  <a:schemeClr val="tx1"/>
                </a:solidFill>
                <a:effectLst/>
                <a:latin typeface="+mn-lt"/>
                <a:ea typeface="+mn-ea"/>
                <a:cs typeface="+mn-cs"/>
              </a:rPr>
              <a:t>How many words are there in English? To answer this question we need to distinguish two ways of talking about words. </a:t>
            </a:r>
            <a:r>
              <a:rPr lang="en-US" sz="1200" b="0" kern="1200" dirty="0">
                <a:solidFill>
                  <a:schemeClr val="tx1"/>
                </a:solidFill>
                <a:effectLst/>
                <a:latin typeface="+mn-lt"/>
                <a:ea typeface="+mn-ea"/>
                <a:cs typeface="+mn-cs"/>
              </a:rPr>
              <a:t>Types </a:t>
            </a:r>
            <a:r>
              <a:rPr lang="en-US" sz="1200" kern="1200" dirty="0">
                <a:solidFill>
                  <a:schemeClr val="tx1"/>
                </a:solidFill>
                <a:effectLst/>
                <a:latin typeface="+mn-lt"/>
                <a:ea typeface="+mn-ea"/>
                <a:cs typeface="+mn-cs"/>
              </a:rPr>
              <a:t>are the number of distinct words in a corpus; if the set of words in the vocabulary is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number of types is the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Tokens </a:t>
            </a:r>
            <a:r>
              <a:rPr lang="en-US" sz="1200" kern="1200" dirty="0">
                <a:solidFill>
                  <a:schemeClr val="tx1"/>
                </a:solidFill>
                <a:effectLst/>
                <a:latin typeface="+mn-lt"/>
                <a:ea typeface="+mn-ea"/>
                <a:cs typeface="+mn-cs"/>
              </a:rPr>
              <a:t>are the total number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of running words. If we ignore punctuation, the following Brown sentence has 16 tokens and 14 types: </a:t>
            </a:r>
            <a:endParaRPr lang="en-US" dirty="0"/>
          </a:p>
          <a:p>
            <a:r>
              <a:rPr lang="en-US" sz="1200" kern="1200" dirty="0">
                <a:solidFill>
                  <a:schemeClr val="tx1"/>
                </a:solidFill>
                <a:effectLst/>
                <a:latin typeface="+mn-lt"/>
                <a:ea typeface="+mn-ea"/>
                <a:cs typeface="+mn-cs"/>
              </a:rPr>
              <a:t>They picnicked by the pool, then lay back on the grass and looked at the stars. </a:t>
            </a:r>
            <a:endParaRPr lang="en-US" dirty="0"/>
          </a:p>
          <a:p>
            <a:endParaRPr lang="en-US" baseline="0" dirty="0"/>
          </a:p>
          <a:p>
            <a:endParaRPr lang="en-US" baseline="0" dirty="0"/>
          </a:p>
          <a:p>
            <a:endParaRPr lang="en-US" dirty="0"/>
          </a:p>
        </p:txBody>
      </p:sp>
    </p:spTree>
    <p:extLst>
      <p:ext uri="{BB962C8B-B14F-4D97-AF65-F5344CB8AC3E}">
        <p14:creationId xmlns:p14="http://schemas.microsoft.com/office/powerpoint/2010/main" val="3332593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BE383AF-40C9-E847-ACCB-98F997084513}" type="slidenum">
              <a:rPr lang="en-US"/>
              <a:pPr/>
              <a:t>31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Should San Francisco be considered 1 or 2 words?</a:t>
            </a:r>
          </a:p>
          <a:p>
            <a:r>
              <a:rPr lang="en-US" dirty="0"/>
              <a:t>'the’</a:t>
            </a:r>
            <a:r>
              <a:rPr lang="en-US" baseline="0" dirty="0"/>
              <a:t> is repeated twice</a:t>
            </a:r>
          </a:p>
          <a:p>
            <a:r>
              <a:rPr lang="en-US" baseline="0" dirty="0"/>
              <a:t>So is ’and’</a:t>
            </a:r>
            <a:endParaRPr lang="en-US" dirty="0"/>
          </a:p>
          <a:p>
            <a:r>
              <a:rPr lang="en-US" dirty="0"/>
              <a:t>Should they and their be collapsed</a:t>
            </a:r>
            <a:r>
              <a:rPr lang="en-US" baseline="0" dirty="0"/>
              <a:t> to the same lemma?</a:t>
            </a:r>
            <a:endParaRPr lang="en-US" dirty="0"/>
          </a:p>
        </p:txBody>
      </p:sp>
    </p:spTree>
    <p:extLst>
      <p:ext uri="{BB962C8B-B14F-4D97-AF65-F5344CB8AC3E}">
        <p14:creationId xmlns:p14="http://schemas.microsoft.com/office/powerpoint/2010/main" val="14255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tr</a:t>
            </a:r>
            <a:r>
              <a:rPr lang="en-US" dirty="0"/>
              <a:t>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translate characters</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r>
              <a:rPr lang="en-US" dirty="0"/>
              <a:t>man </a:t>
            </a:r>
            <a:r>
              <a:rPr lang="en-US" dirty="0" err="1"/>
              <a:t>tr</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wget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http://computational-linguistics-</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class.org</a:t>
            </a:r>
            <a:r>
              <a:rPr kumimoji="1" lang="en-US" sz="1200" kern="1200" dirty="0">
                <a:solidFill>
                  <a:schemeClr val="tx1"/>
                </a:solidFill>
                <a:effectLst/>
                <a:latin typeface="Arial" pitchFamily="-65" charset="0"/>
                <a:ea typeface="ＭＳ Ｐゴシック" pitchFamily="-65" charset="-128"/>
                <a:cs typeface="ＭＳ Ｐゴシック" pitchFamily="-65" charset="-128"/>
              </a:rPr>
              <a:t>/downloads/hw3/</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head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-f6 -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A-Za-z</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n</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kern="1200" baseline="0" dirty="0">
                <a:solidFill>
                  <a:schemeClr val="tx1"/>
                </a:solidFill>
                <a:effectLst/>
                <a:latin typeface="Arial" pitchFamily="-65" charset="0"/>
                <a:ea typeface="ＭＳ Ｐゴシック" pitchFamily="-65" charset="-128"/>
                <a:cs typeface="ＭＳ Ｐゴシック" pitchFamily="-65" charset="-128"/>
              </a:rPr>
              <a:t> more</a:t>
            </a: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tr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"A-Za-z" "\n" | sort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 "a-z"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mr-IN" sz="1200" kern="1200" dirty="0">
              <a:solidFill>
                <a:schemeClr val="tx1"/>
              </a:solidFill>
              <a:effectLst/>
              <a:latin typeface="Arial" pitchFamily="-65" charset="0"/>
              <a:ea typeface="ＭＳ Ｐゴシック" pitchFamily="-65" charset="-128"/>
              <a:cs typeface="ＭＳ Ｐゴシック" pitchFamily="-65" charset="-128"/>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020249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wget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http://computational-linguistics-</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class.org</a:t>
            </a:r>
            <a:r>
              <a:rPr kumimoji="1" lang="en-US" sz="1200" kern="1200" dirty="0">
                <a:solidFill>
                  <a:schemeClr val="tx1"/>
                </a:solidFill>
                <a:effectLst/>
                <a:latin typeface="Arial" pitchFamily="-65" charset="0"/>
                <a:ea typeface="ＭＳ Ｐゴシック" pitchFamily="-65" charset="-128"/>
                <a:cs typeface="ＭＳ Ｐゴシック" pitchFamily="-65" charset="-128"/>
              </a:rPr>
              <a:t>/downloads/hw3/</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head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-f6 -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-f2 -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A-Za-z</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n</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kern="1200" baseline="0" dirty="0">
                <a:solidFill>
                  <a:schemeClr val="tx1"/>
                </a:solidFill>
                <a:effectLst/>
                <a:latin typeface="Arial" pitchFamily="-65" charset="0"/>
                <a:ea typeface="ＭＳ Ｐゴシック" pitchFamily="-65" charset="-128"/>
                <a:cs typeface="ＭＳ Ｐゴシック" pitchFamily="-65" charset="-128"/>
              </a:rPr>
              <a:t> more</a:t>
            </a: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Za</a:t>
            </a:r>
            <a:r>
              <a:rPr kumimoji="1" lang="en-US" sz="1200" kern="1200" dirty="0">
                <a:solidFill>
                  <a:schemeClr val="tx1"/>
                </a:solidFill>
                <a:effectLst/>
                <a:latin typeface="Arial" pitchFamily="-65" charset="0"/>
                <a:ea typeface="ＭＳ Ｐゴシック" pitchFamily="-65" charset="-128"/>
                <a:cs typeface="ＭＳ Ｐゴシック" pitchFamily="-65" charset="-128"/>
              </a:rPr>
              <a:t>-z" "\n" | sort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 "a-z"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mr-IN" sz="1200" kern="1200" dirty="0">
              <a:solidFill>
                <a:schemeClr val="tx1"/>
              </a:solidFill>
              <a:effectLst/>
              <a:latin typeface="Arial" pitchFamily="-65" charset="0"/>
              <a:ea typeface="ＭＳ Ｐゴシック" pitchFamily="-65" charset="-128"/>
              <a:cs typeface="ＭＳ Ｐゴシック" pitchFamily="-65" charset="-128"/>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3771865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wget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http://computational-linguistics-</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class.org</a:t>
            </a:r>
            <a:r>
              <a:rPr kumimoji="1" lang="en-US" sz="1200" kern="1200" dirty="0">
                <a:solidFill>
                  <a:schemeClr val="tx1"/>
                </a:solidFill>
                <a:effectLst/>
                <a:latin typeface="Arial" pitchFamily="-65" charset="0"/>
                <a:ea typeface="ＭＳ Ｐゴシック" pitchFamily="-65" charset="-128"/>
                <a:cs typeface="ＭＳ Ｐゴシック" pitchFamily="-65" charset="-128"/>
              </a:rPr>
              <a:t>/downloads/hw3/</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head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-f6 -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-f2 -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A-Za-z</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n</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kern="1200" baseline="0" dirty="0">
                <a:solidFill>
                  <a:schemeClr val="tx1"/>
                </a:solidFill>
                <a:effectLst/>
                <a:latin typeface="Arial" pitchFamily="-65" charset="0"/>
                <a:ea typeface="ＭＳ Ｐゴシック" pitchFamily="-65" charset="-128"/>
                <a:cs typeface="ＭＳ Ｐゴシック" pitchFamily="-65" charset="-128"/>
              </a:rPr>
              <a:t> more</a:t>
            </a: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Za</a:t>
            </a:r>
            <a:r>
              <a:rPr kumimoji="1" lang="en-US" sz="1200" kern="1200" dirty="0">
                <a:solidFill>
                  <a:schemeClr val="tx1"/>
                </a:solidFill>
                <a:effectLst/>
                <a:latin typeface="Arial" pitchFamily="-65" charset="0"/>
                <a:ea typeface="ＭＳ Ｐゴシック" pitchFamily="-65" charset="-128"/>
                <a:cs typeface="ＭＳ Ｐゴシック" pitchFamily="-65" charset="-128"/>
              </a:rPr>
              <a:t>-z" "\n" | sort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 "a-z"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mr-IN" sz="1200" kern="1200" dirty="0">
              <a:solidFill>
                <a:schemeClr val="tx1"/>
              </a:solidFill>
              <a:effectLst/>
              <a:latin typeface="Arial" pitchFamily="-65" charset="0"/>
              <a:ea typeface="ＭＳ Ｐゴシック" pitchFamily="-65" charset="-128"/>
              <a:cs typeface="ＭＳ Ｐゴシック" pitchFamily="-65" charset="-128"/>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987583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call'd</a:t>
            </a:r>
            <a:r>
              <a:rPr lang="en-US" b="1" dirty="0"/>
              <a:t> me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cut -f6 -d";" </a:t>
            </a:r>
            <a:r>
              <a:rPr lang="en-US" sz="1200" kern="1200" dirty="0" err="1">
                <a:solidFill>
                  <a:schemeClr val="tx1"/>
                </a:solidFill>
                <a:effectLst/>
                <a:latin typeface="+mn-lt"/>
                <a:ea typeface="+mn-ea"/>
                <a:cs typeface="+mn-cs"/>
              </a:rPr>
              <a:t>will_play_text.csv</a:t>
            </a:r>
            <a:r>
              <a:rPr lang="en-US" sz="1200" kern="1200" dirty="0">
                <a:solidFill>
                  <a:schemeClr val="tx1"/>
                </a:solidFill>
                <a:effectLst/>
                <a:latin typeface="+mn-lt"/>
                <a:ea typeface="+mn-ea"/>
                <a:cs typeface="+mn-cs"/>
              </a:rPr>
              <a:t> | tr -</a:t>
            </a:r>
            <a:r>
              <a:rPr lang="en-US" sz="1200" kern="1200" dirty="0" err="1">
                <a:solidFill>
                  <a:schemeClr val="tx1"/>
                </a:solidFill>
                <a:effectLst/>
                <a:latin typeface="+mn-lt"/>
                <a:ea typeface="+mn-ea"/>
                <a:cs typeface="+mn-cs"/>
              </a:rPr>
              <a:t>sc</a:t>
            </a:r>
            <a:r>
              <a:rPr lang="en-US" sz="1200" kern="1200" dirty="0">
                <a:solidFill>
                  <a:schemeClr val="tx1"/>
                </a:solidFill>
                <a:effectLst/>
                <a:latin typeface="+mn-lt"/>
                <a:ea typeface="+mn-ea"/>
                <a:cs typeface="+mn-cs"/>
              </a:rPr>
              <a:t> "A-Za-z'" "\n" | tr "A-Z" "a-z" | sort | </a:t>
            </a:r>
            <a:r>
              <a:rPr lang="en-US" sz="1200" kern="1200" dirty="0" err="1">
                <a:solidFill>
                  <a:schemeClr val="tx1"/>
                </a:solidFill>
                <a:effectLst/>
                <a:latin typeface="+mn-lt"/>
                <a:ea typeface="+mn-ea"/>
                <a:cs typeface="+mn-cs"/>
              </a:rPr>
              <a:t>uniq</a:t>
            </a:r>
            <a:r>
              <a:rPr lang="en-US" sz="1200" kern="1200" dirty="0">
                <a:solidFill>
                  <a:schemeClr val="tx1"/>
                </a:solidFill>
                <a:effectLst/>
                <a:latin typeface="+mn-lt"/>
                <a:ea typeface="+mn-ea"/>
                <a:cs typeface="+mn-cs"/>
              </a:rPr>
              <a:t> -c | sort -nr | grep "'d" | more</a:t>
            </a:r>
          </a:p>
          <a:p>
            <a:endParaRPr lang="en-US" b="1" dirty="0"/>
          </a:p>
          <a:p>
            <a:r>
              <a:rPr lang="en-US" sz="1200" kern="1200" dirty="0">
                <a:solidFill>
                  <a:schemeClr val="tx1"/>
                </a:solidFill>
                <a:effectLst/>
                <a:latin typeface="+mn-lt"/>
                <a:ea typeface="+mn-ea"/>
                <a:cs typeface="+mn-cs"/>
              </a:rPr>
              <a:t> 134 </a:t>
            </a:r>
            <a:r>
              <a:rPr lang="en-US" sz="1200" kern="1200" dirty="0" err="1">
                <a:solidFill>
                  <a:schemeClr val="tx1"/>
                </a:solidFill>
                <a:effectLst/>
                <a:latin typeface="+mn-lt"/>
                <a:ea typeface="+mn-ea"/>
                <a:cs typeface="+mn-cs"/>
              </a:rPr>
              <a:t>call'd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78 </a:t>
            </a:r>
            <a:r>
              <a:rPr lang="en-US" sz="1200" kern="1200" dirty="0" err="1">
                <a:solidFill>
                  <a:schemeClr val="tx1"/>
                </a:solidFill>
                <a:effectLst/>
                <a:latin typeface="+mn-lt"/>
                <a:ea typeface="+mn-ea"/>
                <a:cs typeface="+mn-cs"/>
              </a:rPr>
              <a:t>kill'd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74 </a:t>
            </a:r>
            <a:r>
              <a:rPr lang="en-US" sz="1200" kern="1200" dirty="0" err="1">
                <a:solidFill>
                  <a:schemeClr val="tx1"/>
                </a:solidFill>
                <a:effectLst/>
                <a:latin typeface="+mn-lt"/>
                <a:ea typeface="+mn-ea"/>
                <a:cs typeface="+mn-cs"/>
              </a:rPr>
              <a:t>banish'd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67 </a:t>
            </a:r>
            <a:r>
              <a:rPr lang="en-US" sz="1200" kern="1200" dirty="0" err="1">
                <a:solidFill>
                  <a:schemeClr val="tx1"/>
                </a:solidFill>
                <a:effectLst/>
                <a:latin typeface="+mn-lt"/>
                <a:ea typeface="+mn-ea"/>
                <a:cs typeface="+mn-cs"/>
              </a:rPr>
              <a:t>look'd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58 </a:t>
            </a:r>
            <a:r>
              <a:rPr lang="en-US" sz="1200" kern="1200" dirty="0" err="1">
                <a:solidFill>
                  <a:schemeClr val="tx1"/>
                </a:solidFill>
                <a:effectLst/>
                <a:latin typeface="+mn-lt"/>
                <a:ea typeface="+mn-ea"/>
                <a:cs typeface="+mn-cs"/>
              </a:rPr>
              <a:t>turn'd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46 </a:t>
            </a:r>
            <a:r>
              <a:rPr lang="en-US" sz="1200" kern="1200" dirty="0" err="1">
                <a:solidFill>
                  <a:schemeClr val="tx1"/>
                </a:solidFill>
                <a:effectLst/>
                <a:latin typeface="+mn-lt"/>
                <a:ea typeface="+mn-ea"/>
                <a:cs typeface="+mn-cs"/>
              </a:rPr>
              <a:t>touch'd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46 </a:t>
            </a:r>
            <a:r>
              <a:rPr lang="en-US" sz="1200" kern="1200" dirty="0" err="1">
                <a:solidFill>
                  <a:schemeClr val="tx1"/>
                </a:solidFill>
                <a:effectLst/>
                <a:latin typeface="+mn-lt"/>
                <a:ea typeface="+mn-ea"/>
                <a:cs typeface="+mn-cs"/>
              </a:rPr>
              <a:t>show’d</a:t>
            </a:r>
            <a:endParaRPr lang="en-US" sz="1200" kern="1200" dirty="0">
              <a:solidFill>
                <a:schemeClr val="tx1"/>
              </a:solidFill>
              <a:effectLst/>
              <a:latin typeface="+mn-lt"/>
              <a:ea typeface="+mn-ea"/>
              <a:cs typeface="+mn-cs"/>
            </a:endParaRPr>
          </a:p>
          <a:p>
            <a:endParaRPr lang="en-US" b="1" dirty="0"/>
          </a:p>
          <a:p>
            <a:endParaRPr lang="en-US" b="1"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wget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http://computational-linguistics-</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class.org</a:t>
            </a:r>
            <a:r>
              <a:rPr kumimoji="1" lang="en-US" sz="1200" kern="1200" dirty="0">
                <a:solidFill>
                  <a:schemeClr val="tx1"/>
                </a:solidFill>
                <a:effectLst/>
                <a:latin typeface="Arial" pitchFamily="-65" charset="0"/>
                <a:ea typeface="ＭＳ Ｐゴシック" pitchFamily="-65" charset="-128"/>
                <a:cs typeface="ＭＳ Ｐゴシック" pitchFamily="-65" charset="-128"/>
              </a:rPr>
              <a:t>/downloads/hw3/</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head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-f6 -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mr-IN" sz="1200" kern="1200" dirty="0">
                <a:solidFill>
                  <a:schemeClr val="tx1"/>
                </a:solidFill>
                <a:effectLst/>
                <a:latin typeface="Arial" pitchFamily="-65" charset="0"/>
                <a:ea typeface="ＭＳ Ｐゴシック" pitchFamily="-65" charset="-128"/>
                <a:cs typeface="ＭＳ Ｐゴシック" pitchFamily="-65" charset="-128"/>
              </a:rPr>
              <a:t> -f2 -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d</a:t>
            </a:r>
            <a:r>
              <a:rPr kumimoji="1" lang="mr-IN" sz="1200" kern="1200" dirty="0">
                <a:solidFill>
                  <a:schemeClr val="tx1"/>
                </a:solidFill>
                <a:effectLst/>
                <a:latin typeface="Arial" pitchFamily="-65" charset="0"/>
                <a:ea typeface="ＭＳ Ｐゴシック" pitchFamily="-65" charset="-128"/>
                <a:cs typeface="ＭＳ Ｐゴシック" pitchFamily="-65" charset="-128"/>
              </a:rPr>
              <a:t>'"'  |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A-Za-z</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mr-IN" sz="1200" kern="1200" dirty="0" err="1">
                <a:solidFill>
                  <a:schemeClr val="tx1"/>
                </a:solidFill>
                <a:effectLst/>
                <a:latin typeface="Arial" pitchFamily="-65" charset="0"/>
                <a:ea typeface="ＭＳ Ｐゴシック" pitchFamily="-65" charset="-128"/>
                <a:cs typeface="ＭＳ Ｐゴシック" pitchFamily="-65" charset="-128"/>
              </a:rPr>
              <a:t>n</a:t>
            </a:r>
            <a:r>
              <a:rPr kumimoji="1" lang="mr-IN"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kern="1200" baseline="0" dirty="0">
                <a:solidFill>
                  <a:schemeClr val="tx1"/>
                </a:solidFill>
                <a:effectLst/>
                <a:latin typeface="Arial" pitchFamily="-65" charset="0"/>
                <a:ea typeface="ＭＳ Ｐゴシック" pitchFamily="-65" charset="-128"/>
                <a:cs typeface="ＭＳ Ｐゴシック" pitchFamily="-65" charset="-128"/>
              </a:rPr>
              <a:t> more</a:t>
            </a: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cut -f6 -d";"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cut -f2 -d'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Za</a:t>
            </a:r>
            <a:r>
              <a:rPr kumimoji="1" lang="en-US" sz="1200" kern="1200" dirty="0">
                <a:solidFill>
                  <a:schemeClr val="tx1"/>
                </a:solidFill>
                <a:effectLst/>
                <a:latin typeface="Arial" pitchFamily="-65" charset="0"/>
                <a:ea typeface="ＭＳ Ｐゴシック" pitchFamily="-65" charset="-128"/>
                <a:cs typeface="ＭＳ Ｐゴシック" pitchFamily="-65" charset="-128"/>
              </a:rPr>
              <a:t>-z" "\n" | sort |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-f6 -d";"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will_play_text.csv</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cut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-f2 -d'"'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sc</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"A-Za-z" "\n"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tr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"A-Z" "a-z"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uniq</a:t>
            </a:r>
            <a:r>
              <a:rPr kumimoji="1" lang="hr-HR" sz="1200" kern="1200" dirty="0">
                <a:solidFill>
                  <a:schemeClr val="tx1"/>
                </a:solidFill>
                <a:effectLst/>
                <a:latin typeface="Arial" pitchFamily="-65" charset="0"/>
                <a:ea typeface="ＭＳ Ｐゴシック" pitchFamily="-65" charset="-128"/>
                <a:cs typeface="ＭＳ Ｐゴシック" pitchFamily="-65" charset="-128"/>
              </a:rPr>
              <a:t> -c |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sort</a:t>
            </a:r>
            <a:r>
              <a:rPr kumimoji="1" lang="hr-HR" sz="1200" kern="1200" dirty="0">
                <a:solidFill>
                  <a:schemeClr val="tx1"/>
                </a:solidFill>
                <a:effectLst/>
                <a:latin typeface="Arial" pitchFamily="-65" charset="0"/>
                <a:ea typeface="ＭＳ Ｐゴシック" pitchFamily="-65" charset="-128"/>
                <a:cs typeface="ＭＳ Ｐゴシック" pitchFamily="-65" charset="-128"/>
              </a:rPr>
              <a:t> -</a:t>
            </a:r>
            <a:r>
              <a:rPr kumimoji="1" lang="hr-HR" sz="1200" kern="1200" dirty="0" err="1">
                <a:solidFill>
                  <a:schemeClr val="tx1"/>
                </a:solidFill>
                <a:effectLst/>
                <a:latin typeface="Arial" pitchFamily="-65" charset="0"/>
                <a:ea typeface="ＭＳ Ｐゴシック" pitchFamily="-65" charset="-128"/>
                <a:cs typeface="ＭＳ Ｐゴシック" pitchFamily="-65" charset="-128"/>
              </a:rPr>
              <a:t>nr</a:t>
            </a:r>
            <a:r>
              <a:rPr kumimoji="1" lang="hr-HR" sz="1200" kern="1200" dirty="0">
                <a:solidFill>
                  <a:schemeClr val="tx1"/>
                </a:solidFill>
                <a:effectLst/>
                <a:latin typeface="Arial" pitchFamily="-65" charset="0"/>
                <a:ea typeface="ＭＳ Ｐゴシック" pitchFamily="-65" charset="-128"/>
                <a:cs typeface="ＭＳ Ｐゴシック" pitchFamily="-65" charset="-128"/>
              </a:rPr>
              <a:t> | more</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mr-IN" sz="1200" kern="1200" dirty="0">
              <a:solidFill>
                <a:schemeClr val="tx1"/>
              </a:solidFill>
              <a:effectLst/>
              <a:latin typeface="Arial" pitchFamily="-65" charset="0"/>
              <a:ea typeface="ＭＳ Ｐゴシック" pitchFamily="-65" charset="-128"/>
              <a:cs typeface="ＭＳ Ｐゴシック" pitchFamily="-65" charset="-128"/>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424748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Katakana </a:t>
            </a:r>
            <a:r>
              <a:rPr lang="en-US" sz="1200" b="0" i="0" u="none" strike="noStrike"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hlinkClick r:id="rId3" tooltip="Japan"/>
              </a:rPr>
              <a:t>Japanese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Syllabary"/>
              </a:rPr>
              <a:t>syllabary</a:t>
            </a:r>
            <a:r>
              <a:rPr lang="en-US" sz="1200" b="0" i="0" u="none" strike="noStrike" kern="1200" dirty="0">
                <a:solidFill>
                  <a:schemeClr val="tx1"/>
                </a:solidFill>
                <a:effectLst/>
                <a:latin typeface="+mn-lt"/>
                <a:ea typeface="+mn-ea"/>
                <a:cs typeface="+mn-cs"/>
              </a:rPr>
              <a:t>, one component of the </a:t>
            </a:r>
            <a:r>
              <a:rPr lang="en-US" sz="1200" b="0" i="0" u="none" strike="noStrike" kern="1200" dirty="0">
                <a:solidFill>
                  <a:schemeClr val="tx1"/>
                </a:solidFill>
                <a:effectLst/>
                <a:latin typeface="+mn-lt"/>
                <a:ea typeface="+mn-ea"/>
                <a:cs typeface="+mn-cs"/>
                <a:hlinkClick r:id="rId5" tooltip="Japanese writing system"/>
              </a:rPr>
              <a:t>Japanese writing system</a:t>
            </a:r>
            <a:r>
              <a:rPr lang="en-US" sz="1200" b="0" i="0" u="none" strike="noStrike" kern="1200" dirty="0">
                <a:solidFill>
                  <a:schemeClr val="tx1"/>
                </a:solidFill>
                <a:effectLst/>
                <a:latin typeface="+mn-lt"/>
                <a:ea typeface="+mn-ea"/>
                <a:cs typeface="+mn-cs"/>
              </a:rPr>
              <a:t> along with </a:t>
            </a:r>
            <a:r>
              <a:rPr lang="en-US" sz="1200" b="0" i="0" u="none" strike="noStrike" kern="1200" dirty="0">
                <a:solidFill>
                  <a:schemeClr val="tx1"/>
                </a:solidFill>
                <a:effectLst/>
                <a:latin typeface="+mn-lt"/>
                <a:ea typeface="+mn-ea"/>
                <a:cs typeface="+mn-cs"/>
                <a:hlinkClick r:id="rId6" tooltip="Hiragana"/>
              </a:rPr>
              <a:t>hiragana</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[2]</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Kanji"/>
              </a:rPr>
              <a:t>kanji</a:t>
            </a:r>
            <a:r>
              <a:rPr lang="en-US" sz="1200" b="0" i="0" u="none" strike="noStrike" kern="1200" dirty="0">
                <a:solidFill>
                  <a:schemeClr val="tx1"/>
                </a:solidFill>
                <a:effectLst/>
                <a:latin typeface="+mn-lt"/>
                <a:ea typeface="+mn-ea"/>
                <a:cs typeface="+mn-cs"/>
              </a:rPr>
              <a:t> and in some cases the </a:t>
            </a:r>
            <a:r>
              <a:rPr lang="en-US" sz="1200" b="0" i="0" u="none" strike="noStrike" kern="1200" dirty="0">
                <a:solidFill>
                  <a:schemeClr val="tx1"/>
                </a:solidFill>
                <a:effectLst/>
                <a:latin typeface="+mn-lt"/>
                <a:ea typeface="+mn-ea"/>
                <a:cs typeface="+mn-cs"/>
                <a:hlinkClick r:id="rId9" tooltip="Latin script"/>
              </a:rPr>
              <a:t>Latin script</a:t>
            </a:r>
            <a:r>
              <a:rPr lang="en-US" sz="1200" b="0" i="0" u="none" strike="noStrike" kern="1200" dirty="0">
                <a:solidFill>
                  <a:schemeClr val="tx1"/>
                </a:solidFill>
                <a:effectLst/>
                <a:latin typeface="+mn-lt"/>
                <a:ea typeface="+mn-ea"/>
                <a:cs typeface="+mn-cs"/>
              </a:rPr>
              <a:t> (known as </a:t>
            </a:r>
            <a:r>
              <a:rPr lang="en-US" sz="1200" b="0" i="0" u="none" strike="noStrike" kern="1200" dirty="0">
                <a:solidFill>
                  <a:schemeClr val="tx1"/>
                </a:solidFill>
                <a:effectLst/>
                <a:latin typeface="+mn-lt"/>
                <a:ea typeface="+mn-ea"/>
                <a:cs typeface="+mn-cs"/>
                <a:hlinkClick r:id="rId10" tooltip="Rōmaji"/>
              </a:rPr>
              <a:t>rōmaji</a:t>
            </a:r>
            <a:r>
              <a:rPr lang="en-US" sz="1200" b="0" i="0" u="none" strike="noStrike" kern="1200" dirty="0">
                <a:solidFill>
                  <a:schemeClr val="tx1"/>
                </a:solidFill>
                <a:effectLst/>
                <a:latin typeface="+mn-lt"/>
                <a:ea typeface="+mn-ea"/>
                <a:cs typeface="+mn-cs"/>
              </a:rPr>
              <a:t>). The</a:t>
            </a:r>
          </a:p>
          <a:p>
            <a:r>
              <a:rPr lang="en-US" sz="1200" b="0" i="0" u="none" strike="noStrike" kern="1200" dirty="0">
                <a:solidFill>
                  <a:schemeClr val="tx1"/>
                </a:solidFill>
                <a:effectLst/>
                <a:latin typeface="+mn-lt"/>
                <a:ea typeface="+mn-ea"/>
                <a:cs typeface="+mn-cs"/>
              </a:rPr>
              <a:t>The word </a:t>
            </a:r>
            <a:r>
              <a:rPr lang="en-US" sz="1200" b="0" i="1" u="none" strike="noStrike" kern="1200" dirty="0">
                <a:solidFill>
                  <a:schemeClr val="tx1"/>
                </a:solidFill>
                <a:effectLst/>
                <a:latin typeface="+mn-lt"/>
                <a:ea typeface="+mn-ea"/>
                <a:cs typeface="+mn-cs"/>
              </a:rPr>
              <a:t>hiragana</a:t>
            </a:r>
            <a:r>
              <a:rPr lang="en-US" sz="1200" b="0" i="0" u="none" strike="noStrike" kern="1200" dirty="0">
                <a:solidFill>
                  <a:schemeClr val="tx1"/>
                </a:solidFill>
                <a:effectLst/>
                <a:latin typeface="+mn-lt"/>
                <a:ea typeface="+mn-ea"/>
                <a:cs typeface="+mn-cs"/>
              </a:rPr>
              <a:t> literally means "ordinary" or "simple" </a:t>
            </a:r>
            <a:r>
              <a:rPr lang="en-US" sz="1200" b="0" i="0" u="none" strike="noStrike" kern="1200" dirty="0">
                <a:solidFill>
                  <a:schemeClr val="tx1"/>
                </a:solidFill>
                <a:effectLst/>
                <a:latin typeface="+mn-lt"/>
                <a:ea typeface="+mn-ea"/>
                <a:cs typeface="+mn-cs"/>
                <a:hlinkClick r:id="rId11" tooltip="Kana"/>
              </a:rPr>
              <a:t>kana</a:t>
            </a:r>
            <a:r>
              <a:rPr lang="en-US" sz="1200" b="0" i="0" u="none" strike="noStrike" kern="1200" dirty="0">
                <a:solidFill>
                  <a:schemeClr val="tx1"/>
                </a:solidFill>
                <a:effectLst/>
                <a:latin typeface="+mn-lt"/>
                <a:ea typeface="+mn-ea"/>
                <a:cs typeface="+mn-cs"/>
              </a:rPr>
              <a:t> ("simple" originally as contrasted with kanji).</a:t>
            </a:r>
          </a:p>
          <a:p>
            <a:r>
              <a:rPr lang="en-US" sz="1200" b="1" i="0" u="none" strike="noStrike" kern="1200" dirty="0">
                <a:solidFill>
                  <a:schemeClr val="tx1"/>
                </a:solidFill>
                <a:effectLst/>
                <a:latin typeface="+mn-lt"/>
                <a:ea typeface="+mn-ea"/>
                <a:cs typeface="+mn-cs"/>
              </a:rPr>
              <a:t>Kanji</a:t>
            </a:r>
            <a:r>
              <a:rPr lang="en-US" sz="1200" b="0" i="0" u="none" strike="noStrike" kern="1200" dirty="0">
                <a:solidFill>
                  <a:schemeClr val="tx1"/>
                </a:solidFill>
                <a:effectLst/>
                <a:latin typeface="+mn-lt"/>
                <a:ea typeface="+mn-ea"/>
                <a:cs typeface="+mn-cs"/>
              </a:rPr>
              <a:t> are the adopted </a:t>
            </a:r>
            <a:r>
              <a:rPr lang="en-US" sz="1200" b="0" i="0" u="none" strike="noStrike" kern="1200" dirty="0">
                <a:solidFill>
                  <a:schemeClr val="tx1"/>
                </a:solidFill>
                <a:effectLst/>
                <a:latin typeface="+mn-lt"/>
                <a:ea typeface="+mn-ea"/>
                <a:cs typeface="+mn-cs"/>
                <a:hlinkClick r:id="rId12" tooltip="Logographic"/>
              </a:rPr>
              <a:t>logographic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Chinese characters"/>
              </a:rPr>
              <a:t>Chinese characters</a:t>
            </a:r>
            <a:r>
              <a:rPr lang="en-US" sz="1200" b="0" i="0" u="none" strike="noStrike" kern="1200" dirty="0">
                <a:solidFill>
                  <a:schemeClr val="tx1"/>
                </a:solidFill>
                <a:effectLst/>
                <a:latin typeface="+mn-lt"/>
                <a:ea typeface="+mn-ea"/>
                <a:cs typeface="+mn-cs"/>
              </a:rPr>
              <a:t> that are used in the </a:t>
            </a:r>
            <a:r>
              <a:rPr lang="en-US" sz="1200" b="0" i="0" u="none" strike="noStrike" kern="1200" dirty="0">
                <a:solidFill>
                  <a:schemeClr val="tx1"/>
                </a:solidFill>
                <a:effectLst/>
                <a:latin typeface="+mn-lt"/>
                <a:ea typeface="+mn-ea"/>
                <a:cs typeface="+mn-cs"/>
                <a:hlinkClick r:id="rId5"/>
              </a:rPr>
              <a:t>Japanese writing system</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544329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1186323-23FC-C745-A59E-E7A0F69F23C3}" type="slidenum">
              <a:rPr lang="en-US"/>
              <a:pPr/>
              <a:t>39</a:t>
            </a:fld>
            <a:endParaRPr lang="en-US"/>
          </a:p>
        </p:txBody>
      </p:sp>
      <p:sp>
        <p:nvSpPr>
          <p:cNvPr id="30723" name="Rectangle 2"/>
          <p:cNvSpPr>
            <a:spLocks noGrp="1" noRot="1" noChangeAspect="1" noChangeArrowheads="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250273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9BB694-CB85-1C42-BB21-6EC89F24E5E0}" type="slidenum">
              <a:rPr lang="en-US"/>
              <a:pPr/>
              <a:t>40</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967632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A24F83C-53AC-F24F-80E2-C55109AFC467}" type="slidenum">
              <a:rPr lang="en-US"/>
              <a:pPr/>
              <a:t>41</a:t>
            </a:fld>
            <a:endParaRPr lang="en-US"/>
          </a:p>
        </p:txBody>
      </p:sp>
      <p:sp>
        <p:nvSpPr>
          <p:cNvPr id="34819" name="Rectangle 2"/>
          <p:cNvSpPr>
            <a:spLocks noGrp="1" noRot="1" noChangeAspect="1" noChangeArrowheads="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12396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multinomial classification</a:t>
            </a:r>
            <a:r>
              <a:rPr lang="en-US" sz="1200" kern="1200" dirty="0">
                <a:solidFill>
                  <a:schemeClr val="tx1"/>
                </a:solidFill>
                <a:effectLst/>
                <a:latin typeface="+mn-lt"/>
                <a:ea typeface="+mn-ea"/>
                <a:cs typeface="+mn-cs"/>
              </a:rPr>
              <a:t>, in which the classes are mutually exclusive and each document or item appears in exactly one class.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matrix shows that the system mistakenly labeled 1 spam document as urgent, and it shows how to compute a distinct precision and recall value for each class. In order to derive a single metric that tells us how well the system is doing, we can combine these values in two ways. In </a:t>
            </a:r>
            <a:r>
              <a:rPr lang="en-US" sz="1200" b="1" kern="1200" dirty="0" err="1">
                <a:solidFill>
                  <a:schemeClr val="tx1"/>
                </a:solidFill>
                <a:effectLst/>
                <a:latin typeface="+mn-lt"/>
                <a:ea typeface="+mn-ea"/>
                <a:cs typeface="+mn-cs"/>
              </a:rPr>
              <a:t>macroaveraging</a:t>
            </a:r>
            <a:r>
              <a:rPr lang="en-US" sz="1200" kern="1200" dirty="0">
                <a:solidFill>
                  <a:schemeClr val="tx1"/>
                </a:solidFill>
                <a:effectLst/>
                <a:latin typeface="+mn-lt"/>
                <a:ea typeface="+mn-ea"/>
                <a:cs typeface="+mn-cs"/>
              </a:rPr>
              <a:t>, we compute the performance for each class, and then average over classes. In </a:t>
            </a:r>
            <a:r>
              <a:rPr lang="en-US" sz="1200" b="1" kern="1200" dirty="0" err="1">
                <a:solidFill>
                  <a:schemeClr val="tx1"/>
                </a:solidFill>
                <a:effectLst/>
                <a:latin typeface="+mn-lt"/>
                <a:ea typeface="+mn-ea"/>
                <a:cs typeface="+mn-cs"/>
              </a:rPr>
              <a:t>microaveraging</a:t>
            </a:r>
            <a:r>
              <a:rPr lang="en-US" sz="1200" kern="1200" dirty="0">
                <a:solidFill>
                  <a:schemeClr val="tx1"/>
                </a:solidFill>
                <a:effectLst/>
                <a:latin typeface="+mn-lt"/>
                <a:ea typeface="+mn-ea"/>
                <a:cs typeface="+mn-cs"/>
              </a:rPr>
              <a:t>, we collect the decisions for all classes into a single contingency table, and then compute precision and recall from that table. Fig. 4.6 shows the contingency table for each class separately, and shows the computation of </a:t>
            </a:r>
            <a:r>
              <a:rPr lang="en-US" sz="1200" kern="1200" dirty="0" err="1">
                <a:solidFill>
                  <a:schemeClr val="tx1"/>
                </a:solidFill>
                <a:effectLst/>
                <a:latin typeface="+mn-lt"/>
                <a:ea typeface="+mn-ea"/>
                <a:cs typeface="+mn-cs"/>
              </a:rPr>
              <a:t>microaveraged</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macroaveraged</a:t>
            </a:r>
            <a:r>
              <a:rPr lang="en-US" sz="1200" kern="1200" dirty="0">
                <a:solidFill>
                  <a:schemeClr val="tx1"/>
                </a:solidFill>
                <a:effectLst/>
                <a:latin typeface="+mn-lt"/>
                <a:ea typeface="+mn-ea"/>
                <a:cs typeface="+mn-cs"/>
              </a:rPr>
              <a:t> precision.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600271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42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8897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part of text normalization is </a:t>
            </a:r>
            <a:r>
              <a:rPr lang="en-US" sz="1200" b="0" kern="1200" dirty="0">
                <a:solidFill>
                  <a:schemeClr val="tx1"/>
                </a:solidFill>
                <a:effectLst/>
                <a:latin typeface="+mn-lt"/>
                <a:ea typeface="+mn-ea"/>
                <a:cs typeface="+mn-cs"/>
              </a:rPr>
              <a:t>lemmatization</a:t>
            </a:r>
            <a:r>
              <a:rPr lang="en-US" sz="1200" kern="1200" dirty="0">
                <a:solidFill>
                  <a:schemeClr val="tx1"/>
                </a:solidFill>
                <a:effectLst/>
                <a:latin typeface="+mn-lt"/>
                <a:ea typeface="+mn-ea"/>
                <a:cs typeface="+mn-cs"/>
              </a:rPr>
              <a:t>, the task of determining that two words have the same root, despite their surface differences. For example, the words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sings </a:t>
            </a:r>
            <a:r>
              <a:rPr lang="en-US" sz="1200" kern="1200" dirty="0">
                <a:solidFill>
                  <a:schemeClr val="tx1"/>
                </a:solidFill>
                <a:effectLst/>
                <a:latin typeface="+mn-lt"/>
                <a:ea typeface="+mn-ea"/>
                <a:cs typeface="+mn-cs"/>
              </a:rPr>
              <a:t>are forms of the verb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common </a:t>
            </a:r>
            <a:r>
              <a:rPr lang="en-US" sz="1200" i="1"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of these words, and a </a:t>
            </a:r>
            <a:r>
              <a:rPr lang="en-US" sz="1200" b="0" kern="1200" dirty="0" err="1">
                <a:solidFill>
                  <a:schemeClr val="tx1"/>
                </a:solidFill>
                <a:effectLst/>
                <a:latin typeface="+mn-lt"/>
                <a:ea typeface="+mn-ea"/>
                <a:cs typeface="+mn-cs"/>
              </a:rPr>
              <a:t>lemmatizer</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maps from all of these to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Lemmatization is essential for processing morphologically complex languages like Arabic. </a:t>
            </a: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064630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46</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02905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136261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BE32076-AB54-DD42-AB81-EE05460AD3D3}" type="slidenum">
              <a:rPr lang="en-US"/>
              <a:pPr/>
              <a:t>51</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326104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52</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80315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53</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282084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98F872B-19D4-8F46-BECB-09C895BA15F0}" type="slidenum">
              <a:rPr lang="en-US"/>
              <a:pPr/>
              <a:t>54</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23140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4D052C-C7F7-BA4E-98C4-68051FCD392D}" type="slidenum">
              <a:rPr lang="en-US"/>
              <a:pPr/>
              <a:t>55</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201378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multinomial classification</a:t>
            </a:r>
            <a:r>
              <a:rPr lang="en-US" sz="1200" kern="1200" dirty="0">
                <a:solidFill>
                  <a:schemeClr val="tx1"/>
                </a:solidFill>
                <a:effectLst/>
                <a:latin typeface="+mn-lt"/>
                <a:ea typeface="+mn-ea"/>
                <a:cs typeface="+mn-cs"/>
              </a:rPr>
              <a:t>, in which the classes are mutually exclusive and each document or item appears in exactly one class.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matrix shows that the system mistakenly labeled 1 spam document as urgent, and it shows how to compute a distinct precision and recall value for each class. In order to derive a single metric that tells us how well the system is doing, we can combine these values in two ways. In </a:t>
            </a:r>
            <a:r>
              <a:rPr lang="en-US" sz="1200" b="1" kern="1200" dirty="0" err="1">
                <a:solidFill>
                  <a:schemeClr val="tx1"/>
                </a:solidFill>
                <a:effectLst/>
                <a:latin typeface="+mn-lt"/>
                <a:ea typeface="+mn-ea"/>
                <a:cs typeface="+mn-cs"/>
              </a:rPr>
              <a:t>macroaveraging</a:t>
            </a:r>
            <a:r>
              <a:rPr lang="en-US" sz="1200" kern="1200" dirty="0">
                <a:solidFill>
                  <a:schemeClr val="tx1"/>
                </a:solidFill>
                <a:effectLst/>
                <a:latin typeface="+mn-lt"/>
                <a:ea typeface="+mn-ea"/>
                <a:cs typeface="+mn-cs"/>
              </a:rPr>
              <a:t>, we compute the performance for each class, and then average over classes. In </a:t>
            </a:r>
            <a:r>
              <a:rPr lang="en-US" sz="1200" b="1" kern="1200" dirty="0" err="1">
                <a:solidFill>
                  <a:schemeClr val="tx1"/>
                </a:solidFill>
                <a:effectLst/>
                <a:latin typeface="+mn-lt"/>
                <a:ea typeface="+mn-ea"/>
                <a:cs typeface="+mn-cs"/>
              </a:rPr>
              <a:t>microaveraging</a:t>
            </a:r>
            <a:r>
              <a:rPr lang="en-US" sz="1200" kern="1200" dirty="0">
                <a:solidFill>
                  <a:schemeClr val="tx1"/>
                </a:solidFill>
                <a:effectLst/>
                <a:latin typeface="+mn-lt"/>
                <a:ea typeface="+mn-ea"/>
                <a:cs typeface="+mn-cs"/>
              </a:rPr>
              <a:t>, we collect the decisions for all classes into a single contingency table, and then compute precision and recall from that table. Fig. 4.6 shows the contingency table for each class separately, and shows the computation of </a:t>
            </a:r>
            <a:r>
              <a:rPr lang="en-US" sz="1200" kern="1200" dirty="0" err="1">
                <a:solidFill>
                  <a:schemeClr val="tx1"/>
                </a:solidFill>
                <a:effectLst/>
                <a:latin typeface="+mn-lt"/>
                <a:ea typeface="+mn-ea"/>
                <a:cs typeface="+mn-cs"/>
              </a:rPr>
              <a:t>microaveraged</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macroaveraged</a:t>
            </a:r>
            <a:r>
              <a:rPr lang="en-US" sz="1200" kern="1200" dirty="0">
                <a:solidFill>
                  <a:schemeClr val="tx1"/>
                </a:solidFill>
                <a:effectLst/>
                <a:latin typeface="+mn-lt"/>
                <a:ea typeface="+mn-ea"/>
                <a:cs typeface="+mn-cs"/>
              </a:rPr>
              <a:t> precision.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50337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13</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7432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E64B176-3CE7-6A41-BE1E-57EEC52B0665}" type="slidenum">
              <a:rPr lang="en-US"/>
              <a:pPr/>
              <a:t>14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Regular expressions are </a:t>
            </a:r>
            <a:r>
              <a:rPr lang="en-US" sz="1200" b="0" kern="1200" dirty="0">
                <a:solidFill>
                  <a:schemeClr val="tx1"/>
                </a:solidFill>
                <a:effectLst/>
                <a:latin typeface="+mn-lt"/>
                <a:ea typeface="+mn-ea"/>
                <a:cs typeface="+mn-cs"/>
              </a:rPr>
              <a:t>case sensitive</a:t>
            </a:r>
            <a:r>
              <a:rPr lang="en-US" sz="1200" kern="1200" dirty="0">
                <a:solidFill>
                  <a:schemeClr val="tx1"/>
                </a:solidFill>
                <a:effectLst/>
                <a:latin typeface="+mn-lt"/>
                <a:ea typeface="+mn-ea"/>
                <a:cs typeface="+mn-cs"/>
              </a:rPr>
              <a:t>; lower case /s/ is distinct from upper case /W/ (/w/ matches a lower case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but not an upper case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This means that the pattern /woodchucks/ will not match the string </a:t>
            </a:r>
            <a:r>
              <a:rPr lang="en-US" sz="1200" i="1" kern="1200" dirty="0">
                <a:solidFill>
                  <a:schemeClr val="tx1"/>
                </a:solidFill>
                <a:effectLst/>
                <a:latin typeface="+mn-lt"/>
                <a:ea typeface="+mn-ea"/>
                <a:cs typeface="+mn-cs"/>
              </a:rPr>
              <a:t>Woodchucks</a:t>
            </a:r>
            <a:r>
              <a:rPr lang="en-US" sz="1200" kern="1200" dirty="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2106024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D123507-3658-094F-A348-B086D6EDE221}" type="slidenum">
              <a:rPr lang="en-US"/>
              <a:pPr/>
              <a:t>15</a:t>
            </a:fld>
            <a:endParaRPr lang="en-US"/>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solve this problem with the use of the square braces [ and ]. The string of characters inside the braces specifies a </a:t>
            </a:r>
            <a:r>
              <a:rPr lang="en-US" sz="1200" b="0" kern="1200" dirty="0">
                <a:solidFill>
                  <a:schemeClr val="tx1"/>
                </a:solidFill>
                <a:effectLst/>
                <a:latin typeface="+mn-lt"/>
                <a:ea typeface="+mn-ea"/>
                <a:cs typeface="+mn-cs"/>
              </a:rPr>
              <a:t>disjunction </a:t>
            </a:r>
            <a:r>
              <a:rPr lang="en-US" sz="1200" kern="1200" dirty="0">
                <a:solidFill>
                  <a:schemeClr val="tx1"/>
                </a:solidFill>
                <a:effectLst/>
                <a:latin typeface="+mn-lt"/>
                <a:ea typeface="+mn-ea"/>
                <a:cs typeface="+mn-cs"/>
              </a:rPr>
              <a:t>of characters to match.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pattern /[</a:t>
            </a:r>
            <a:r>
              <a:rPr lang="en-US" sz="1200" kern="1200" dirty="0" err="1">
                <a:solidFill>
                  <a:schemeClr val="tx1"/>
                </a:solidFill>
                <a:effectLst/>
                <a:latin typeface="+mn-lt"/>
                <a:ea typeface="+mn-ea"/>
                <a:cs typeface="+mn-cs"/>
              </a:rPr>
              <a:t>wW</a:t>
            </a:r>
            <a:r>
              <a:rPr lang="en-US" sz="1200" kern="1200" dirty="0">
                <a:solidFill>
                  <a:schemeClr val="tx1"/>
                </a:solidFill>
                <a:effectLst/>
                <a:latin typeface="+mn-lt"/>
                <a:ea typeface="+mn-ea"/>
                <a:cs typeface="+mn-cs"/>
              </a:rPr>
              <a:t>]/ matches patterns containing either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regular expression /[1234567890]/ specified any single digit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While such classes of characters as digits or letters are important building blocks in expressions, they can get awkward (e.g., it’s inconvenient to specify </a:t>
            </a:r>
            <a:endParaRPr lang="en-US" dirty="0"/>
          </a:p>
          <a:p>
            <a:r>
              <a:rPr lang="en-US" sz="1200" kern="1200" dirty="0">
                <a:solidFill>
                  <a:schemeClr val="tx1"/>
                </a:solidFill>
                <a:effectLst/>
                <a:latin typeface="+mn-lt"/>
                <a:ea typeface="+mn-ea"/>
                <a:cs typeface="+mn-cs"/>
              </a:rPr>
              <a:t>/[ABCDEFGHIJKLMNOPQRSTUVWXYZ]/ to mean “any capital letter”). In cases where there is a well-defined sequence associated with a set of characters, the brackets can be used with the dash (-) to specify any one character in a </a:t>
            </a:r>
            <a:r>
              <a:rPr lang="en-US" sz="1200" b="0" kern="1200" dirty="0">
                <a:solidFill>
                  <a:schemeClr val="tx1"/>
                </a:solidFill>
                <a:effectLst/>
                <a:latin typeface="+mn-lt"/>
                <a:ea typeface="+mn-ea"/>
                <a:cs typeface="+mn-cs"/>
              </a:rPr>
              <a:t>range</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b="1" dirty="0"/>
          </a:p>
        </p:txBody>
      </p:sp>
    </p:spTree>
    <p:extLst>
      <p:ext uri="{BB962C8B-B14F-4D97-AF65-F5344CB8AC3E}">
        <p14:creationId xmlns:p14="http://schemas.microsoft.com/office/powerpoint/2010/main" val="69930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16</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square braces can also be used to specify what a single character </a:t>
            </a:r>
            <a:r>
              <a:rPr lang="en-US" sz="1200" i="1" kern="1200" dirty="0">
                <a:solidFill>
                  <a:schemeClr val="tx1"/>
                </a:solidFill>
                <a:effectLst/>
                <a:latin typeface="+mn-lt"/>
                <a:ea typeface="+mn-ea"/>
                <a:cs typeface="+mn-cs"/>
              </a:rPr>
              <a:t>cannot </a:t>
            </a:r>
            <a:r>
              <a:rPr lang="en-US" sz="1200" kern="1200" dirty="0">
                <a:solidFill>
                  <a:schemeClr val="tx1"/>
                </a:solidFill>
                <a:effectLst/>
                <a:latin typeface="+mn-lt"/>
                <a:ea typeface="+mn-ea"/>
                <a:cs typeface="+mn-cs"/>
              </a:rPr>
              <a:t>be, by use of the caret ˆ. If the caret ˆ is the first symbol after the open square brace [, the resulting pattern is negated.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the pattern /[ˆa]/ matches any single character (including special characters) except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only true when the caret is the first symbol after the open square brace. If it occurs anywhere else, it usually stands for a caret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eaLnBrk="1" hangingPunct="1"/>
            <a:endParaRPr lang="en-US" b="1" dirty="0"/>
          </a:p>
        </p:txBody>
      </p:sp>
    </p:spTree>
    <p:extLst>
      <p:ext uri="{BB962C8B-B14F-4D97-AF65-F5344CB8AC3E}">
        <p14:creationId xmlns:p14="http://schemas.microsoft.com/office/powerpoint/2010/main" val="234163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17</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endParaRPr lang="en-US" b="1"/>
          </a:p>
        </p:txBody>
      </p:sp>
    </p:spTree>
    <p:extLst>
      <p:ext uri="{BB962C8B-B14F-4D97-AF65-F5344CB8AC3E}">
        <p14:creationId xmlns:p14="http://schemas.microsoft.com/office/powerpoint/2010/main" val="3132169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1/22/20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Text Processing</a:t>
            </a:r>
            <a:br>
              <a:rPr lang="en-US" dirty="0">
                <a:solidFill>
                  <a:srgbClr val="C00000"/>
                </a:solidFill>
              </a:rPr>
            </a:b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7BDC-7C21-FA45-84BF-DE1C35319DC0}"/>
              </a:ext>
            </a:extLst>
          </p:cNvPr>
          <p:cNvSpPr>
            <a:spLocks noGrp="1"/>
          </p:cNvSpPr>
          <p:nvPr>
            <p:ph type="title"/>
          </p:nvPr>
        </p:nvSpPr>
        <p:spPr/>
        <p:txBody>
          <a:bodyPr/>
          <a:lstStyle/>
          <a:p>
            <a:r>
              <a:rPr lang="en-US" dirty="0"/>
              <a:t>Precision and Recall</a:t>
            </a:r>
          </a:p>
        </p:txBody>
      </p:sp>
      <p:pic>
        <p:nvPicPr>
          <p:cNvPr id="7" name="Content Placeholder 6">
            <a:extLst>
              <a:ext uri="{FF2B5EF4-FFF2-40B4-BE49-F238E27FC236}">
                <a16:creationId xmlns:a16="http://schemas.microsoft.com/office/drawing/2014/main" id="{302D7FC4-2BE7-BB4F-92D4-2CF18378BE68}"/>
              </a:ext>
            </a:extLst>
          </p:cNvPr>
          <p:cNvPicPr>
            <a:picLocks noGrp="1" noChangeAspect="1"/>
          </p:cNvPicPr>
          <p:nvPr>
            <p:ph idx="1"/>
          </p:nvPr>
        </p:nvPicPr>
        <p:blipFill>
          <a:blip r:embed="rId2"/>
          <a:stretch>
            <a:fillRect/>
          </a:stretch>
        </p:blipFill>
        <p:spPr>
          <a:xfrm>
            <a:off x="383822" y="2342408"/>
            <a:ext cx="8531578" cy="2991592"/>
          </a:xfrm>
          <a:prstGeom prst="rect">
            <a:avLst/>
          </a:prstGeom>
        </p:spPr>
      </p:pic>
    </p:spTree>
    <p:extLst>
      <p:ext uri="{BB962C8B-B14F-4D97-AF65-F5344CB8AC3E}">
        <p14:creationId xmlns:p14="http://schemas.microsoft.com/office/powerpoint/2010/main" val="371457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7BDC-7C21-FA45-84BF-DE1C35319DC0}"/>
              </a:ext>
            </a:extLst>
          </p:cNvPr>
          <p:cNvSpPr>
            <a:spLocks noGrp="1"/>
          </p:cNvSpPr>
          <p:nvPr>
            <p:ph type="title"/>
          </p:nvPr>
        </p:nvSpPr>
        <p:spPr/>
        <p:txBody>
          <a:bodyPr/>
          <a:lstStyle/>
          <a:p>
            <a:r>
              <a:rPr lang="en-US" dirty="0"/>
              <a:t>Precision and Recall</a:t>
            </a:r>
          </a:p>
        </p:txBody>
      </p:sp>
      <p:pic>
        <p:nvPicPr>
          <p:cNvPr id="4" name="Content Placeholder 3">
            <a:extLst>
              <a:ext uri="{FF2B5EF4-FFF2-40B4-BE49-F238E27FC236}">
                <a16:creationId xmlns:a16="http://schemas.microsoft.com/office/drawing/2014/main" id="{EA67F58C-EA99-5F4D-A87E-DA690A7533FC}"/>
              </a:ext>
            </a:extLst>
          </p:cNvPr>
          <p:cNvPicPr>
            <a:picLocks noGrp="1" noChangeAspect="1"/>
          </p:cNvPicPr>
          <p:nvPr>
            <p:ph idx="1"/>
          </p:nvPr>
        </p:nvPicPr>
        <p:blipFill>
          <a:blip r:embed="rId3"/>
          <a:stretch>
            <a:fillRect/>
          </a:stretch>
        </p:blipFill>
        <p:spPr>
          <a:xfrm>
            <a:off x="577539" y="1981200"/>
            <a:ext cx="7988921" cy="4038356"/>
          </a:xfrm>
          <a:prstGeom prst="rect">
            <a:avLst/>
          </a:prstGeom>
        </p:spPr>
      </p:pic>
    </p:spTree>
    <p:extLst>
      <p:ext uri="{BB962C8B-B14F-4D97-AF65-F5344CB8AC3E}">
        <p14:creationId xmlns:p14="http://schemas.microsoft.com/office/powerpoint/2010/main" val="341581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7BDC-7C21-FA45-84BF-DE1C35319DC0}"/>
              </a:ext>
            </a:extLst>
          </p:cNvPr>
          <p:cNvSpPr>
            <a:spLocks noGrp="1"/>
          </p:cNvSpPr>
          <p:nvPr>
            <p:ph type="title"/>
          </p:nvPr>
        </p:nvSpPr>
        <p:spPr/>
        <p:txBody>
          <a:bodyPr/>
          <a:lstStyle/>
          <a:p>
            <a:r>
              <a:rPr lang="en-US" dirty="0"/>
              <a:t>Precision and Recall</a:t>
            </a:r>
          </a:p>
        </p:txBody>
      </p:sp>
      <p:pic>
        <p:nvPicPr>
          <p:cNvPr id="6" name="Picture 5">
            <a:extLst>
              <a:ext uri="{FF2B5EF4-FFF2-40B4-BE49-F238E27FC236}">
                <a16:creationId xmlns:a16="http://schemas.microsoft.com/office/drawing/2014/main" id="{682D5D14-9E16-804C-9A18-D679E616A236}"/>
              </a:ext>
            </a:extLst>
          </p:cNvPr>
          <p:cNvPicPr>
            <a:picLocks noChangeAspect="1"/>
          </p:cNvPicPr>
          <p:nvPr/>
        </p:nvPicPr>
        <p:blipFill>
          <a:blip r:embed="rId3"/>
          <a:stretch>
            <a:fillRect/>
          </a:stretch>
        </p:blipFill>
        <p:spPr>
          <a:xfrm>
            <a:off x="228600" y="2514600"/>
            <a:ext cx="8763000" cy="3041144"/>
          </a:xfrm>
          <a:prstGeom prst="rect">
            <a:avLst/>
          </a:prstGeom>
        </p:spPr>
      </p:pic>
    </p:spTree>
    <p:extLst>
      <p:ext uri="{BB962C8B-B14F-4D97-AF65-F5344CB8AC3E}">
        <p14:creationId xmlns:p14="http://schemas.microsoft.com/office/powerpoint/2010/main" val="65621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Basic Text Processing</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Regular Expressions</a:t>
            </a:r>
          </a:p>
        </p:txBody>
      </p:sp>
    </p:spTree>
    <p:extLst>
      <p:ext uri="{BB962C8B-B14F-4D97-AF65-F5344CB8AC3E}">
        <p14:creationId xmlns:p14="http://schemas.microsoft.com/office/powerpoint/2010/main" val="2666110515"/>
      </p:ext>
    </p:extLst>
  </p:cSld>
  <p:clrMapOvr>
    <a:overrideClrMapping bg1="dk1" tx1="lt1" bg2="dk2" tx2="lt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22960" y="286603"/>
            <a:ext cx="7543800" cy="1450757"/>
          </a:xfrm>
        </p:spPr>
        <p:txBody>
          <a:bodyPr>
            <a:normAutofit/>
          </a:bodyPr>
          <a:lstStyle/>
          <a:p>
            <a:pPr eaLnBrk="1" hangingPunct="1"/>
            <a:r>
              <a:rPr lang="en-US"/>
              <a:t>Regular expressions</a:t>
            </a:r>
          </a:p>
        </p:txBody>
      </p:sp>
      <p:pic>
        <p:nvPicPr>
          <p:cNvPr id="2" name="Picture 1" descr="220px-Groundhog3.jpg"/>
          <p:cNvPicPr>
            <a:picLocks noChangeAspect="1"/>
          </p:cNvPicPr>
          <p:nvPr/>
        </p:nvPicPr>
        <p:blipFill rotWithShape="1">
          <a:blip r:embed="rId3">
            <a:extLst>
              <a:ext uri="{28A0092B-C50C-407E-A947-70E740481C1C}">
                <a14:useLocalDpi xmlns:a14="http://schemas.microsoft.com/office/drawing/2010/main" val="0"/>
              </a:ext>
            </a:extLst>
          </a:blip>
          <a:srcRect l="18098" r="31745" b="-2"/>
          <a:stretch/>
        </p:blipFill>
        <p:spPr>
          <a:xfrm>
            <a:off x="807324" y="1916318"/>
            <a:ext cx="2321247" cy="3471012"/>
          </a:xfrm>
          <a:prstGeom prst="rect">
            <a:avLst/>
          </a:prstGeom>
        </p:spPr>
      </p:pic>
      <p:sp>
        <p:nvSpPr>
          <p:cNvPr id="69635" name="Rectangle 3"/>
          <p:cNvSpPr>
            <a:spLocks noGrp="1" noChangeArrowheads="1"/>
          </p:cNvSpPr>
          <p:nvPr>
            <p:ph idx="1"/>
          </p:nvPr>
        </p:nvSpPr>
        <p:spPr>
          <a:xfrm>
            <a:off x="3479799" y="1845734"/>
            <a:ext cx="4886961" cy="4023360"/>
          </a:xfrm>
        </p:spPr>
        <p:txBody>
          <a:bodyPr>
            <a:normAutofit/>
          </a:bodyPr>
          <a:lstStyle/>
          <a:p>
            <a:pPr eaLnBrk="1" hangingPunct="1"/>
            <a:r>
              <a:rPr lang="en-US" dirty="0"/>
              <a:t>A formal language for specifying text strings</a:t>
            </a:r>
          </a:p>
          <a:p>
            <a:pPr eaLnBrk="1" hangingPunct="1"/>
            <a:r>
              <a:rPr lang="en-US" dirty="0"/>
              <a:t>How can we search for any of these?</a:t>
            </a:r>
          </a:p>
          <a:p>
            <a:pPr lvl="1" eaLnBrk="1" hangingPunct="1"/>
            <a:r>
              <a:rPr lang="en-US" dirty="0"/>
              <a:t>woodchuck</a:t>
            </a:r>
          </a:p>
          <a:p>
            <a:pPr lvl="1" eaLnBrk="1" hangingPunct="1"/>
            <a:r>
              <a:rPr lang="en-US" dirty="0"/>
              <a:t>woodchucks</a:t>
            </a:r>
          </a:p>
          <a:p>
            <a:pPr lvl="1" eaLnBrk="1" hangingPunct="1"/>
            <a:r>
              <a:rPr lang="en-US" dirty="0"/>
              <a:t>Woodchuck</a:t>
            </a:r>
          </a:p>
          <a:p>
            <a:pPr lvl="1" eaLnBrk="1" hangingPunct="1"/>
            <a:r>
              <a:rPr lang="en-US" dirty="0"/>
              <a:t>Woodchucks</a:t>
            </a:r>
          </a:p>
          <a:p>
            <a:pPr marL="457200" lvl="1" indent="0">
              <a:buNone/>
            </a:pPr>
            <a:endParaRPr lang="en-US" dirty="0"/>
          </a:p>
          <a:p>
            <a:pPr eaLnBrk="1" hangingPunct="1"/>
            <a:endParaRPr lang="en-US" dirty="0"/>
          </a:p>
        </p:txBody>
      </p:sp>
    </p:spTree>
    <p:extLst>
      <p:ext uri="{BB962C8B-B14F-4D97-AF65-F5344CB8AC3E}">
        <p14:creationId xmlns:p14="http://schemas.microsoft.com/office/powerpoint/2010/main" val="250539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a:t>Regular Expressions: Disjunctions</a:t>
            </a:r>
          </a:p>
        </p:txBody>
      </p:sp>
      <p:sp>
        <p:nvSpPr>
          <p:cNvPr id="71683" name="Rectangle 3"/>
          <p:cNvSpPr>
            <a:spLocks noGrp="1" noChangeArrowheads="1"/>
          </p:cNvSpPr>
          <p:nvPr>
            <p:ph idx="1"/>
          </p:nvPr>
        </p:nvSpPr>
        <p:spPr>
          <a:xfrm>
            <a:off x="228600" y="2131220"/>
            <a:ext cx="7786688" cy="3659981"/>
          </a:xfrm>
        </p:spPr>
        <p:txBody>
          <a:bodyPr/>
          <a:lstStyle/>
          <a:p>
            <a:pPr eaLnBrk="1" hangingPunct="1"/>
            <a:r>
              <a:rPr lang="en-US" dirty="0">
                <a:latin typeface="Calibri"/>
                <a:cs typeface="Calibri"/>
              </a:rPr>
              <a:t>Letters inside square brackets []</a:t>
            </a:r>
          </a:p>
          <a:p>
            <a:pPr eaLnBrk="1" hangingPunct="1"/>
            <a:endParaRPr lang="en-US" dirty="0">
              <a:latin typeface="Calibri"/>
              <a:cs typeface="Calibri"/>
            </a:endParaRPr>
          </a:p>
          <a:p>
            <a:pPr eaLnBrk="1" hangingPunct="1"/>
            <a:endParaRPr lang="en-US" dirty="0">
              <a:latin typeface="Calibri"/>
              <a:cs typeface="Calibri"/>
            </a:endParaRPr>
          </a:p>
          <a:p>
            <a:pPr marL="0" indent="0">
              <a:buNone/>
            </a:pPr>
            <a:endParaRPr lang="en-US" dirty="0">
              <a:latin typeface="Calibri"/>
              <a:cs typeface="Calibri"/>
            </a:endParaRPr>
          </a:p>
          <a:p>
            <a:r>
              <a:rPr lang="en-US" dirty="0"/>
              <a:t>Ranges </a:t>
            </a:r>
            <a:r>
              <a:rPr lang="en-US" dirty="0">
                <a:solidFill>
                  <a:srgbClr val="CC0000"/>
                </a:solidFill>
                <a:latin typeface="Courier" charset="0"/>
              </a:rPr>
              <a:t>[A-Z]</a:t>
            </a:r>
          </a:p>
          <a:p>
            <a:pPr eaLnBrk="1" hangingPunct="1"/>
            <a:endParaRPr lang="en-US" dirty="0">
              <a:latin typeface="Calibri"/>
              <a:cs typeface="Calibri"/>
            </a:endParaRPr>
          </a:p>
          <a:p>
            <a:pPr marL="0" indent="0">
              <a:buNone/>
            </a:pPr>
            <a:r>
              <a:rPr lang="en-US" dirty="0">
                <a:solidFill>
                  <a:srgbClr val="CC0000"/>
                </a:solidFill>
                <a:latin typeface="Courier New" charset="0"/>
              </a:rPr>
              <a:t>		</a:t>
            </a:r>
          </a:p>
          <a:p>
            <a:pPr eaLnBrk="1" hangingPunct="1"/>
            <a:endParaRPr lang="en-US" b="1" dirty="0">
              <a:solidFill>
                <a:srgbClr val="CC0000"/>
              </a:solidFill>
              <a:latin typeface="Courier New" charset="0"/>
            </a:endParaRPr>
          </a:p>
        </p:txBody>
      </p:sp>
      <p:graphicFrame>
        <p:nvGraphicFramePr>
          <p:cNvPr id="2" name="Table 1"/>
          <p:cNvGraphicFramePr>
            <a:graphicFrameLocks noGrp="1"/>
          </p:cNvGraphicFramePr>
          <p:nvPr/>
        </p:nvGraphicFramePr>
        <p:xfrm>
          <a:off x="1524000" y="2667000"/>
          <a:ext cx="6096000" cy="1097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04800">
                <a:tc>
                  <a:txBody>
                    <a:bodyPr/>
                    <a:lstStyle/>
                    <a:p>
                      <a:r>
                        <a:rPr lang="en-US" dirty="0"/>
                        <a:t>Pattern</a:t>
                      </a:r>
                    </a:p>
                  </a:txBody>
                  <a:tcPr/>
                </a:tc>
                <a:tc>
                  <a:txBody>
                    <a:bodyPr/>
                    <a:lstStyle/>
                    <a:p>
                      <a:r>
                        <a:rPr lang="en-US" dirty="0"/>
                        <a:t>Matches</a:t>
                      </a:r>
                    </a:p>
                  </a:txBody>
                  <a:tcPr/>
                </a:tc>
                <a:extLst>
                  <a:ext uri="{0D108BD9-81ED-4DB2-BD59-A6C34878D82A}">
                    <a16:rowId xmlns:a16="http://schemas.microsoft.com/office/drawing/2014/main" val="10000"/>
                  </a:ext>
                </a:extLst>
              </a:tr>
              <a:tr h="304800">
                <a:tc>
                  <a:txBody>
                    <a:bodyPr/>
                    <a:lstStyle/>
                    <a:p>
                      <a:r>
                        <a:rPr lang="en-US" dirty="0">
                          <a:solidFill>
                            <a:srgbClr val="CC0000"/>
                          </a:solidFill>
                          <a:latin typeface="Courier"/>
                          <a:cs typeface="Courier"/>
                        </a:rPr>
                        <a:t>[</a:t>
                      </a:r>
                      <a:r>
                        <a:rPr lang="en-US" dirty="0" err="1">
                          <a:solidFill>
                            <a:srgbClr val="CC0000"/>
                          </a:solidFill>
                          <a:latin typeface="Courier"/>
                          <a:cs typeface="Courier"/>
                        </a:rPr>
                        <a:t>wW</a:t>
                      </a:r>
                      <a:r>
                        <a:rPr lang="en-US" dirty="0">
                          <a:solidFill>
                            <a:srgbClr val="CC0000"/>
                          </a:solidFill>
                          <a:latin typeface="Courier"/>
                          <a:cs typeface="Courier"/>
                        </a:rPr>
                        <a:t>]</a:t>
                      </a:r>
                      <a:r>
                        <a:rPr lang="en-US" dirty="0" err="1">
                          <a:solidFill>
                            <a:srgbClr val="CC0000"/>
                          </a:solidFill>
                          <a:latin typeface="Courier"/>
                          <a:cs typeface="Courier"/>
                        </a:rPr>
                        <a:t>oodchuck</a:t>
                      </a:r>
                      <a:endParaRPr lang="en-US" dirty="0"/>
                    </a:p>
                  </a:txBody>
                  <a:tcPr/>
                </a:tc>
                <a:tc>
                  <a:txBody>
                    <a:bodyPr/>
                    <a:lstStyle/>
                    <a:p>
                      <a:r>
                        <a:rPr lang="en-US" dirty="0"/>
                        <a:t>Woodchuck,</a:t>
                      </a:r>
                      <a:r>
                        <a:rPr lang="en-US" baseline="0" dirty="0"/>
                        <a:t> woodchuck</a:t>
                      </a:r>
                      <a:endParaRPr lang="en-US" dirty="0"/>
                    </a:p>
                  </a:txBody>
                  <a:tcPr/>
                </a:tc>
                <a:extLst>
                  <a:ext uri="{0D108BD9-81ED-4DB2-BD59-A6C34878D82A}">
                    <a16:rowId xmlns:a16="http://schemas.microsoft.com/office/drawing/2014/main" val="10001"/>
                  </a:ext>
                </a:extLst>
              </a:tr>
              <a:tr h="304800">
                <a:tc>
                  <a:txBody>
                    <a:bodyPr/>
                    <a:lstStyle/>
                    <a:p>
                      <a:r>
                        <a:rPr lang="en-US" dirty="0">
                          <a:solidFill>
                            <a:srgbClr val="CC0000"/>
                          </a:solidFill>
                          <a:latin typeface="Courier"/>
                          <a:cs typeface="Courier"/>
                        </a:rPr>
                        <a:t>[1234567890]	</a:t>
                      </a:r>
                      <a:endParaRPr lang="en-US" dirty="0"/>
                    </a:p>
                  </a:txBody>
                  <a:tcPr/>
                </a:tc>
                <a:tc>
                  <a:txBody>
                    <a:bodyPr/>
                    <a:lstStyle/>
                    <a:p>
                      <a:r>
                        <a:rPr lang="en-US" dirty="0"/>
                        <a:t>Any digit</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762001" y="4373880"/>
          <a:ext cx="8000999" cy="1463040"/>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val="20000"/>
                    </a:ext>
                  </a:extLst>
                </a:gridCol>
                <a:gridCol w="2122715">
                  <a:extLst>
                    <a:ext uri="{9D8B030D-6E8A-4147-A177-3AD203B41FA5}">
                      <a16:colId xmlns:a16="http://schemas.microsoft.com/office/drawing/2014/main" val="20001"/>
                    </a:ext>
                  </a:extLst>
                </a:gridCol>
                <a:gridCol w="4571999">
                  <a:extLst>
                    <a:ext uri="{9D8B030D-6E8A-4147-A177-3AD203B41FA5}">
                      <a16:colId xmlns:a16="http://schemas.microsoft.com/office/drawing/2014/main" val="20002"/>
                    </a:ext>
                  </a:extLst>
                </a:gridCol>
              </a:tblGrid>
              <a:tr h="307546">
                <a:tc>
                  <a:txBody>
                    <a:bodyPr/>
                    <a:lstStyle/>
                    <a:p>
                      <a:r>
                        <a:rPr lang="en-US" sz="1800" dirty="0"/>
                        <a:t>Pattern</a:t>
                      </a:r>
                    </a:p>
                  </a:txBody>
                  <a:tcPr/>
                </a:tc>
                <a:tc>
                  <a:txBody>
                    <a:bodyPr/>
                    <a:lstStyle/>
                    <a:p>
                      <a:r>
                        <a:rPr lang="en-US" sz="1800" dirty="0"/>
                        <a:t>Matches</a:t>
                      </a:r>
                    </a:p>
                  </a:txBody>
                  <a:tcPr/>
                </a:tc>
                <a:tc>
                  <a:txBody>
                    <a:bodyPr/>
                    <a:lstStyle/>
                    <a:p>
                      <a:endParaRPr lang="en-US" sz="1800" dirty="0"/>
                    </a:p>
                  </a:txBody>
                  <a:tcPr/>
                </a:tc>
                <a:extLst>
                  <a:ext uri="{0D108BD9-81ED-4DB2-BD59-A6C34878D82A}">
                    <a16:rowId xmlns:a16="http://schemas.microsoft.com/office/drawing/2014/main" val="10000"/>
                  </a:ext>
                </a:extLst>
              </a:tr>
              <a:tr h="307546">
                <a:tc>
                  <a:txBody>
                    <a:bodyPr/>
                    <a:lstStyle/>
                    <a:p>
                      <a:r>
                        <a:rPr lang="en-US" sz="1800" dirty="0">
                          <a:solidFill>
                            <a:srgbClr val="CC0000"/>
                          </a:solidFill>
                          <a:latin typeface="Courier"/>
                          <a:cs typeface="Courier"/>
                        </a:rPr>
                        <a:t>[A-Z]</a:t>
                      </a:r>
                      <a:endParaRPr lang="en-US" sz="1800" dirty="0"/>
                    </a:p>
                  </a:txBody>
                  <a:tcPr/>
                </a:tc>
                <a:tc>
                  <a:txBody>
                    <a:bodyPr/>
                    <a:lstStyle/>
                    <a:p>
                      <a:r>
                        <a:rPr lang="en-US" sz="1800" dirty="0"/>
                        <a:t>An upper case letter</a:t>
                      </a:r>
                    </a:p>
                  </a:txBody>
                  <a:tcPr/>
                </a:tc>
                <a:tc>
                  <a:txBody>
                    <a:bodyPr/>
                    <a:lstStyle/>
                    <a:p>
                      <a:r>
                        <a:rPr lang="en-US" sz="1800" u="sng" dirty="0">
                          <a:solidFill>
                            <a:srgbClr val="3366FF"/>
                          </a:solidFill>
                          <a:latin typeface="Courier"/>
                          <a:cs typeface="Courier"/>
                        </a:rPr>
                        <a:t>D</a:t>
                      </a:r>
                      <a:r>
                        <a:rPr lang="en-US" sz="1800" dirty="0">
                          <a:latin typeface="Courier"/>
                          <a:cs typeface="Courier"/>
                        </a:rPr>
                        <a:t>renched Blossoms</a:t>
                      </a:r>
                    </a:p>
                  </a:txBody>
                  <a:tcPr/>
                </a:tc>
                <a:extLst>
                  <a:ext uri="{0D108BD9-81ED-4DB2-BD59-A6C34878D82A}">
                    <a16:rowId xmlns:a16="http://schemas.microsoft.com/office/drawing/2014/main" val="10001"/>
                  </a:ext>
                </a:extLst>
              </a:tr>
              <a:tr h="307546">
                <a:tc>
                  <a:txBody>
                    <a:bodyPr/>
                    <a:lstStyle/>
                    <a:p>
                      <a:r>
                        <a:rPr lang="en-US" sz="1800" dirty="0">
                          <a:solidFill>
                            <a:srgbClr val="CC0000"/>
                          </a:solidFill>
                          <a:latin typeface="Courier"/>
                          <a:cs typeface="Courier"/>
                        </a:rPr>
                        <a:t>[a-z]</a:t>
                      </a:r>
                      <a:endParaRPr lang="en-US" sz="1800" dirty="0"/>
                    </a:p>
                  </a:txBody>
                  <a:tcPr/>
                </a:tc>
                <a:tc>
                  <a:txBody>
                    <a:bodyPr/>
                    <a:lstStyle/>
                    <a:p>
                      <a:r>
                        <a:rPr lang="en-US" sz="1800" dirty="0"/>
                        <a:t>A lower case letter</a:t>
                      </a:r>
                    </a:p>
                  </a:txBody>
                  <a:tcPr/>
                </a:tc>
                <a:tc>
                  <a:txBody>
                    <a:bodyPr/>
                    <a:lstStyle/>
                    <a:p>
                      <a:r>
                        <a:rPr lang="en-US" sz="1800" u="sng" dirty="0">
                          <a:solidFill>
                            <a:srgbClr val="3366FF"/>
                          </a:solidFill>
                          <a:latin typeface="Courier"/>
                          <a:cs typeface="Courier"/>
                        </a:rPr>
                        <a:t>m</a:t>
                      </a:r>
                      <a:r>
                        <a:rPr lang="en-US" sz="1800" dirty="0">
                          <a:latin typeface="Courier"/>
                          <a:cs typeface="Courier"/>
                        </a:rPr>
                        <a:t>y beans were impatient</a:t>
                      </a:r>
                    </a:p>
                  </a:txBody>
                  <a:tcPr/>
                </a:tc>
                <a:extLst>
                  <a:ext uri="{0D108BD9-81ED-4DB2-BD59-A6C34878D82A}">
                    <a16:rowId xmlns:a16="http://schemas.microsoft.com/office/drawing/2014/main" val="10002"/>
                  </a:ext>
                </a:extLst>
              </a:tr>
              <a:tr h="307546">
                <a:tc>
                  <a:txBody>
                    <a:bodyPr/>
                    <a:lstStyle/>
                    <a:p>
                      <a:r>
                        <a:rPr lang="en-US" sz="1800" dirty="0">
                          <a:solidFill>
                            <a:srgbClr val="CC0000"/>
                          </a:solidFill>
                          <a:latin typeface="Courier"/>
                          <a:cs typeface="Courier"/>
                        </a:rPr>
                        <a:t>[0-9]</a:t>
                      </a:r>
                      <a:endParaRPr lang="en-US" sz="1800" dirty="0"/>
                    </a:p>
                  </a:txBody>
                  <a:tcPr/>
                </a:tc>
                <a:tc>
                  <a:txBody>
                    <a:bodyPr/>
                    <a:lstStyle/>
                    <a:p>
                      <a:r>
                        <a:rPr lang="en-US" sz="1800" dirty="0"/>
                        <a:t>A single</a:t>
                      </a:r>
                      <a:r>
                        <a:rPr lang="en-US" sz="1800" baseline="0" dirty="0"/>
                        <a:t> digit</a:t>
                      </a:r>
                      <a:endParaRPr lang="en-US" sz="1800" dirty="0"/>
                    </a:p>
                  </a:txBody>
                  <a:tcPr/>
                </a:tc>
                <a:tc>
                  <a:txBody>
                    <a:bodyPr/>
                    <a:lstStyle/>
                    <a:p>
                      <a:r>
                        <a:rPr lang="en-US" sz="1800" dirty="0">
                          <a:latin typeface="Courier"/>
                          <a:cs typeface="Courier"/>
                        </a:rPr>
                        <a:t>Chapter </a:t>
                      </a:r>
                      <a:r>
                        <a:rPr lang="en-US" sz="1800" u="sng" dirty="0">
                          <a:solidFill>
                            <a:srgbClr val="3366FF"/>
                          </a:solidFill>
                          <a:latin typeface="Courier"/>
                          <a:cs typeface="Courier"/>
                        </a:rPr>
                        <a:t>1</a:t>
                      </a:r>
                      <a:r>
                        <a:rPr lang="en-US" sz="1800" dirty="0">
                          <a:latin typeface="Courier"/>
                          <a:cs typeface="Courier"/>
                        </a:rPr>
                        <a:t>: Down the Rabbit Hole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2977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6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a:t>Regular Expressions: Negation in Disjunction</a:t>
            </a:r>
          </a:p>
        </p:txBody>
      </p:sp>
      <p:sp>
        <p:nvSpPr>
          <p:cNvPr id="87043" name="Rectangle 3"/>
          <p:cNvSpPr>
            <a:spLocks noGrp="1" noChangeArrowheads="1"/>
          </p:cNvSpPr>
          <p:nvPr>
            <p:ph idx="1"/>
          </p:nvPr>
        </p:nvSpPr>
        <p:spPr/>
        <p:txBody>
          <a:bodyPr/>
          <a:lstStyle/>
          <a:p>
            <a:pPr eaLnBrk="1" hangingPunct="1"/>
            <a:r>
              <a:rPr lang="en-US" dirty="0">
                <a:solidFill>
                  <a:srgbClr val="000000"/>
                </a:solidFill>
                <a:latin typeface="Calibri"/>
                <a:cs typeface="Calibri"/>
              </a:rPr>
              <a:t>Negations</a:t>
            </a:r>
            <a:r>
              <a:rPr lang="en-US" dirty="0">
                <a:solidFill>
                  <a:srgbClr val="CC0000"/>
                </a:solidFill>
                <a:latin typeface="Courier" charset="0"/>
              </a:rPr>
              <a:t> [^</a:t>
            </a:r>
            <a:r>
              <a:rPr lang="en-US" dirty="0" err="1">
                <a:solidFill>
                  <a:srgbClr val="CC0000"/>
                </a:solidFill>
                <a:latin typeface="Courier" charset="0"/>
              </a:rPr>
              <a:t>Ss</a:t>
            </a:r>
            <a:r>
              <a:rPr lang="en-US" dirty="0">
                <a:solidFill>
                  <a:srgbClr val="CC0000"/>
                </a:solidFill>
                <a:latin typeface="Courier" charset="0"/>
              </a:rPr>
              <a:t>]</a:t>
            </a:r>
          </a:p>
          <a:p>
            <a:pPr lvl="1"/>
            <a:r>
              <a:rPr lang="en-US" dirty="0">
                <a:latin typeface="Calibri"/>
                <a:cs typeface="Calibri"/>
              </a:rPr>
              <a:t>Carat means negation only when first in []</a:t>
            </a:r>
          </a:p>
          <a:p>
            <a:pPr eaLnBrk="1" hangingPunct="1"/>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2028771"/>
              </p:ext>
            </p:extLst>
          </p:nvPr>
        </p:nvGraphicFramePr>
        <p:xfrm>
          <a:off x="609600" y="3352800"/>
          <a:ext cx="7924800" cy="1854200"/>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245364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70840">
                <a:tc>
                  <a:txBody>
                    <a:bodyPr/>
                    <a:lstStyle/>
                    <a:p>
                      <a:r>
                        <a:rPr lang="en-US" dirty="0"/>
                        <a:t>Pattern</a:t>
                      </a:r>
                    </a:p>
                  </a:txBody>
                  <a:tcPr/>
                </a:tc>
                <a:tc>
                  <a:txBody>
                    <a:bodyPr/>
                    <a:lstStyle/>
                    <a:p>
                      <a:r>
                        <a:rPr lang="en-US" dirty="0"/>
                        <a:t>Matches</a:t>
                      </a:r>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solidFill>
                            <a:srgbClr val="CC0000"/>
                          </a:solidFill>
                          <a:latin typeface="Courier"/>
                          <a:cs typeface="Courier"/>
                        </a:rPr>
                        <a:t>[^A-Z]</a:t>
                      </a:r>
                      <a:endParaRPr lang="en-US" dirty="0"/>
                    </a:p>
                  </a:txBody>
                  <a:tcPr/>
                </a:tc>
                <a:tc>
                  <a:txBody>
                    <a:bodyPr/>
                    <a:lstStyle/>
                    <a:p>
                      <a:r>
                        <a:rPr lang="en-US" dirty="0"/>
                        <a:t>Not</a:t>
                      </a:r>
                      <a:r>
                        <a:rPr lang="en-US" baseline="0" dirty="0"/>
                        <a:t> an </a:t>
                      </a:r>
                      <a:r>
                        <a:rPr lang="en-US" dirty="0"/>
                        <a:t>upper case letter</a:t>
                      </a:r>
                    </a:p>
                  </a:txBody>
                  <a:tcPr/>
                </a:tc>
                <a:tc>
                  <a:txBody>
                    <a:bodyPr/>
                    <a:lstStyle/>
                    <a:p>
                      <a:r>
                        <a:rPr lang="en-US" dirty="0" err="1">
                          <a:latin typeface="Courier"/>
                          <a:cs typeface="Courier"/>
                        </a:rPr>
                        <a:t>O</a:t>
                      </a:r>
                      <a:r>
                        <a:rPr lang="en-US" u="sng" dirty="0" err="1">
                          <a:solidFill>
                            <a:srgbClr val="3366FF"/>
                          </a:solidFill>
                          <a:latin typeface="Courier"/>
                          <a:cs typeface="Courier"/>
                        </a:rPr>
                        <a:t>y</a:t>
                      </a:r>
                      <a:r>
                        <a:rPr lang="en-US" dirty="0" err="1">
                          <a:latin typeface="Courier"/>
                          <a:cs typeface="Courier"/>
                        </a:rPr>
                        <a:t>fn</a:t>
                      </a:r>
                      <a:r>
                        <a:rPr lang="en-US" dirty="0">
                          <a:latin typeface="Courier"/>
                          <a:cs typeface="Courier"/>
                        </a:rPr>
                        <a:t> </a:t>
                      </a:r>
                      <a:r>
                        <a:rPr lang="en-US" dirty="0" err="1">
                          <a:latin typeface="Courier"/>
                          <a:cs typeface="Courier"/>
                        </a:rPr>
                        <a:t>pripetchik</a:t>
                      </a:r>
                      <a:endParaRPr lang="en-US" dirty="0">
                        <a:latin typeface="Courier"/>
                        <a:cs typeface="Courier"/>
                      </a:endParaRPr>
                    </a:p>
                  </a:txBody>
                  <a:tcPr/>
                </a:tc>
                <a:extLst>
                  <a:ext uri="{0D108BD9-81ED-4DB2-BD59-A6C34878D82A}">
                    <a16:rowId xmlns:a16="http://schemas.microsoft.com/office/drawing/2014/main" val="10001"/>
                  </a:ext>
                </a:extLst>
              </a:tr>
              <a:tr h="370840">
                <a:tc>
                  <a:txBody>
                    <a:bodyPr/>
                    <a:lstStyle/>
                    <a:p>
                      <a:r>
                        <a:rPr lang="en-US" dirty="0">
                          <a:solidFill>
                            <a:srgbClr val="CC0000"/>
                          </a:solidFill>
                          <a:latin typeface="Courier"/>
                          <a:cs typeface="Courier"/>
                        </a:rPr>
                        <a:t>[^</a:t>
                      </a:r>
                      <a:r>
                        <a:rPr lang="en-US" dirty="0" err="1">
                          <a:solidFill>
                            <a:srgbClr val="CC0000"/>
                          </a:solidFill>
                          <a:latin typeface="Courier"/>
                          <a:cs typeface="Courier"/>
                        </a:rPr>
                        <a:t>Ss</a:t>
                      </a:r>
                      <a:r>
                        <a:rPr lang="en-US" dirty="0">
                          <a:solidFill>
                            <a:srgbClr val="CC0000"/>
                          </a:solidFill>
                          <a:latin typeface="Courier"/>
                          <a:cs typeface="Courier"/>
                        </a:rPr>
                        <a:t>]	</a:t>
                      </a:r>
                      <a:endParaRPr lang="en-US" dirty="0"/>
                    </a:p>
                  </a:txBody>
                  <a:tcPr/>
                </a:tc>
                <a:tc>
                  <a:txBody>
                    <a:bodyPr/>
                    <a:lstStyle/>
                    <a:p>
                      <a:r>
                        <a:rPr lang="en-US" dirty="0">
                          <a:solidFill>
                            <a:srgbClr val="000000"/>
                          </a:solidFill>
                        </a:rPr>
                        <a:t>Neither ‘S’ nor ‘s’</a:t>
                      </a:r>
                    </a:p>
                  </a:txBody>
                  <a:tcPr/>
                </a:tc>
                <a:tc>
                  <a:txBody>
                    <a:bodyPr/>
                    <a:lstStyle/>
                    <a:p>
                      <a:r>
                        <a:rPr lang="en-US" u="sng" dirty="0">
                          <a:solidFill>
                            <a:srgbClr val="3366FF"/>
                          </a:solidFill>
                          <a:latin typeface="Courier"/>
                          <a:cs typeface="Courier"/>
                        </a:rPr>
                        <a:t>I</a:t>
                      </a:r>
                      <a:r>
                        <a:rPr lang="en-US" u="none" dirty="0">
                          <a:solidFill>
                            <a:srgbClr val="000000"/>
                          </a:solidFill>
                          <a:latin typeface="Courier"/>
                          <a:cs typeface="Courier"/>
                        </a:rPr>
                        <a:t> have no exquisite reason”</a:t>
                      </a:r>
                    </a:p>
                  </a:txBody>
                  <a:tcPr/>
                </a:tc>
                <a:extLst>
                  <a:ext uri="{0D108BD9-81ED-4DB2-BD59-A6C34878D82A}">
                    <a16:rowId xmlns:a16="http://schemas.microsoft.com/office/drawing/2014/main" val="10002"/>
                  </a:ext>
                </a:extLst>
              </a:tr>
              <a:tr h="370840">
                <a:tc>
                  <a:txBody>
                    <a:bodyPr/>
                    <a:lstStyle/>
                    <a:p>
                      <a:r>
                        <a:rPr lang="en-US" dirty="0">
                          <a:solidFill>
                            <a:srgbClr val="CC0000"/>
                          </a:solidFill>
                          <a:latin typeface="Courier"/>
                          <a:cs typeface="Courier"/>
                        </a:rPr>
                        <a:t>[e^]</a:t>
                      </a:r>
                      <a:endParaRPr lang="en-US" dirty="0"/>
                    </a:p>
                  </a:txBody>
                  <a:tcPr/>
                </a:tc>
                <a:tc>
                  <a:txBody>
                    <a:bodyPr/>
                    <a:lstStyle/>
                    <a:p>
                      <a:r>
                        <a:rPr lang="en-US" dirty="0"/>
                        <a:t>Either e or ^</a:t>
                      </a:r>
                    </a:p>
                  </a:txBody>
                  <a:tcPr/>
                </a:tc>
                <a:tc>
                  <a:txBody>
                    <a:bodyPr/>
                    <a:lstStyle/>
                    <a:p>
                      <a:r>
                        <a:rPr lang="en-US" dirty="0">
                          <a:latin typeface="Courier"/>
                          <a:cs typeface="Courier"/>
                        </a:rPr>
                        <a:t>Look h</a:t>
                      </a:r>
                      <a:r>
                        <a:rPr lang="en-US" u="sng" dirty="0">
                          <a:solidFill>
                            <a:srgbClr val="3366FF"/>
                          </a:solidFill>
                          <a:latin typeface="Courier"/>
                          <a:cs typeface="Courier"/>
                        </a:rPr>
                        <a:t>e</a:t>
                      </a:r>
                      <a:r>
                        <a:rPr lang="en-US" dirty="0">
                          <a:latin typeface="Courier"/>
                          <a:cs typeface="Courier"/>
                        </a:rPr>
                        <a:t>re</a:t>
                      </a: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CC0000"/>
                          </a:solidFill>
                          <a:latin typeface="Courier"/>
                          <a:cs typeface="Courier"/>
                        </a:rPr>
                        <a:t>2^3</a:t>
                      </a:r>
                      <a:endParaRPr lang="en-US" dirty="0"/>
                    </a:p>
                  </a:txBody>
                  <a:tcPr/>
                </a:tc>
                <a:tc>
                  <a:txBody>
                    <a:bodyPr/>
                    <a:lstStyle/>
                    <a:p>
                      <a:r>
                        <a:rPr lang="en-US" dirty="0"/>
                        <a:t>The pattern</a:t>
                      </a:r>
                      <a:r>
                        <a:rPr lang="en-US" baseline="0" dirty="0"/>
                        <a:t> 2</a:t>
                      </a:r>
                      <a:r>
                        <a:rPr lang="en-US" dirty="0"/>
                        <a:t> carat</a:t>
                      </a:r>
                      <a:r>
                        <a:rPr lang="en-US" baseline="0" dirty="0"/>
                        <a:t> 3</a:t>
                      </a:r>
                      <a:endParaRPr lang="en-US" dirty="0"/>
                    </a:p>
                  </a:txBody>
                  <a:tcPr/>
                </a:tc>
                <a:tc>
                  <a:txBody>
                    <a:bodyPr/>
                    <a:lstStyle/>
                    <a:p>
                      <a:r>
                        <a:rPr lang="en-US" dirty="0">
                          <a:latin typeface="Courier"/>
                          <a:cs typeface="Courier"/>
                        </a:rPr>
                        <a:t>The value of </a:t>
                      </a:r>
                      <a:r>
                        <a:rPr lang="en-US" u="sng" dirty="0">
                          <a:solidFill>
                            <a:srgbClr val="3366FF"/>
                          </a:solidFill>
                          <a:latin typeface="Courier"/>
                          <a:cs typeface="Courier"/>
                        </a:rPr>
                        <a:t>2^3</a:t>
                      </a:r>
                      <a:r>
                        <a:rPr lang="en-US" dirty="0">
                          <a:latin typeface="Courier"/>
                          <a:cs typeface="Courier"/>
                        </a:rPr>
                        <a:t> is 8.</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0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a:t>Regular Expressions: More Disjunction</a:t>
            </a:r>
          </a:p>
        </p:txBody>
      </p:sp>
      <p:sp>
        <p:nvSpPr>
          <p:cNvPr id="87043" name="Rectangle 3"/>
          <p:cNvSpPr>
            <a:spLocks noGrp="1" noChangeArrowheads="1"/>
          </p:cNvSpPr>
          <p:nvPr>
            <p:ph idx="1"/>
          </p:nvPr>
        </p:nvSpPr>
        <p:spPr/>
        <p:txBody>
          <a:bodyPr/>
          <a:lstStyle/>
          <a:p>
            <a:pPr eaLnBrk="1" hangingPunct="1"/>
            <a:r>
              <a:rPr lang="en-US" dirty="0">
                <a:solidFill>
                  <a:srgbClr val="000000"/>
                </a:solidFill>
                <a:latin typeface="Calibri"/>
                <a:cs typeface="Calibri"/>
              </a:rPr>
              <a:t>Woodchucks is another name for groundhog</a:t>
            </a:r>
            <a:r>
              <a:rPr lang="en-US" dirty="0"/>
              <a:t>!</a:t>
            </a:r>
          </a:p>
          <a:p>
            <a:pPr eaLnBrk="1" hangingPunct="1"/>
            <a:r>
              <a:rPr lang="en-US" dirty="0"/>
              <a:t>The pipe | for disjunction</a:t>
            </a:r>
          </a:p>
          <a:p>
            <a:pPr eaLnBrk="1" hangingPunct="1"/>
            <a:endParaRPr lang="en-US" dirty="0">
              <a:solidFill>
                <a:srgbClr val="CC0000"/>
              </a:solidFill>
              <a:latin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844775922"/>
              </p:ext>
            </p:extLst>
          </p:nvPr>
        </p:nvGraphicFramePr>
        <p:xfrm>
          <a:off x="228600" y="3362960"/>
          <a:ext cx="5334000" cy="212344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370840">
                <a:tc>
                  <a:txBody>
                    <a:bodyPr/>
                    <a:lstStyle/>
                    <a:p>
                      <a:r>
                        <a:rPr lang="en-US" dirty="0"/>
                        <a:t>Pattern</a:t>
                      </a:r>
                    </a:p>
                  </a:txBody>
                  <a:tcPr/>
                </a:tc>
                <a:tc>
                  <a:txBody>
                    <a:bodyPr/>
                    <a:lstStyle/>
                    <a:p>
                      <a:r>
                        <a:rPr lang="en-US" dirty="0"/>
                        <a:t>Matches</a:t>
                      </a:r>
                    </a:p>
                  </a:txBody>
                  <a:tcPr/>
                </a:tc>
                <a:extLst>
                  <a:ext uri="{0D108BD9-81ED-4DB2-BD59-A6C34878D82A}">
                    <a16:rowId xmlns:a16="http://schemas.microsoft.com/office/drawing/2014/main" val="10000"/>
                  </a:ext>
                </a:extLst>
              </a:tr>
              <a:tr h="370840">
                <a:tc>
                  <a:txBody>
                    <a:bodyPr/>
                    <a:lstStyle/>
                    <a:p>
                      <a:r>
                        <a:rPr lang="en-US" dirty="0" err="1">
                          <a:solidFill>
                            <a:srgbClr val="CC0000"/>
                          </a:solidFill>
                          <a:latin typeface="Courier"/>
                          <a:cs typeface="Courier"/>
                        </a:rPr>
                        <a:t>groundhog</a:t>
                      </a:r>
                      <a:r>
                        <a:rPr lang="en-US" b="1" dirty="0" err="1">
                          <a:solidFill>
                            <a:srgbClr val="CC0000"/>
                          </a:solidFill>
                          <a:latin typeface="Courier"/>
                          <a:cs typeface="Courier"/>
                        </a:rPr>
                        <a:t>|</a:t>
                      </a:r>
                      <a:r>
                        <a:rPr lang="en-US" dirty="0" err="1">
                          <a:solidFill>
                            <a:srgbClr val="CC0000"/>
                          </a:solidFill>
                          <a:latin typeface="Courier"/>
                          <a:cs typeface="Courier"/>
                        </a:rPr>
                        <a:t>woodchuck</a:t>
                      </a:r>
                      <a:endParaRPr lang="en-US" dirty="0"/>
                    </a:p>
                  </a:txBody>
                  <a:tcPr/>
                </a:tc>
                <a:tc>
                  <a:txBody>
                    <a:bodyPr/>
                    <a:lstStyle/>
                    <a:p>
                      <a:r>
                        <a:rPr lang="en-US" dirty="0"/>
                        <a:t>woodchuck</a:t>
                      </a:r>
                    </a:p>
                  </a:txBody>
                  <a:tcPr/>
                </a:tc>
                <a:extLst>
                  <a:ext uri="{0D108BD9-81ED-4DB2-BD59-A6C34878D82A}">
                    <a16:rowId xmlns:a16="http://schemas.microsoft.com/office/drawing/2014/main" val="10001"/>
                  </a:ext>
                </a:extLst>
              </a:tr>
              <a:tr h="370840">
                <a:tc>
                  <a:txBody>
                    <a:bodyPr/>
                    <a:lstStyle/>
                    <a:p>
                      <a:r>
                        <a:rPr lang="en-US" dirty="0" err="1">
                          <a:solidFill>
                            <a:srgbClr val="CC0000"/>
                          </a:solidFill>
                          <a:latin typeface="Courier"/>
                          <a:cs typeface="Courier"/>
                        </a:rPr>
                        <a:t>yours</a:t>
                      </a:r>
                      <a:r>
                        <a:rPr lang="en-US" b="1" dirty="0" err="1">
                          <a:solidFill>
                            <a:srgbClr val="CC0000"/>
                          </a:solidFill>
                          <a:latin typeface="Courier"/>
                          <a:cs typeface="Courier"/>
                        </a:rPr>
                        <a:t>|</a:t>
                      </a:r>
                      <a:r>
                        <a:rPr lang="en-US" dirty="0" err="1">
                          <a:solidFill>
                            <a:srgbClr val="CC0000"/>
                          </a:solidFill>
                          <a:latin typeface="Courier"/>
                          <a:cs typeface="Courier"/>
                        </a:rPr>
                        <a:t>mine</a:t>
                      </a:r>
                      <a:endParaRPr lang="en-US" dirty="0"/>
                    </a:p>
                  </a:txBody>
                  <a:tcPr/>
                </a:tc>
                <a:tc>
                  <a:txBody>
                    <a:bodyPr/>
                    <a:lstStyle/>
                    <a:p>
                      <a:r>
                        <a:rPr lang="en-US" dirty="0">
                          <a:solidFill>
                            <a:srgbClr val="000000"/>
                          </a:solidFill>
                          <a:latin typeface="Courier"/>
                          <a:cs typeface="Courier"/>
                        </a:rPr>
                        <a:t>yours</a:t>
                      </a:r>
                      <a:r>
                        <a:rPr lang="en-US" baseline="0" dirty="0">
                          <a:solidFill>
                            <a:srgbClr val="000000"/>
                          </a:solidFill>
                          <a:latin typeface="Courier"/>
                          <a:cs typeface="Courier"/>
                        </a:rPr>
                        <a:t>   mine</a:t>
                      </a:r>
                      <a:endParaRPr lang="en-US" dirty="0">
                        <a:solidFill>
                          <a:srgbClr val="000000"/>
                        </a:solidFill>
                        <a:latin typeface="Courier"/>
                        <a:cs typeface="Courier"/>
                      </a:endParaRPr>
                    </a:p>
                  </a:txBody>
                  <a:tcPr/>
                </a:tc>
                <a:extLst>
                  <a:ext uri="{0D108BD9-81ED-4DB2-BD59-A6C34878D82A}">
                    <a16:rowId xmlns:a16="http://schemas.microsoft.com/office/drawing/2014/main" val="10002"/>
                  </a:ext>
                </a:extLst>
              </a:tr>
              <a:tr h="370840">
                <a:tc>
                  <a:txBody>
                    <a:bodyPr/>
                    <a:lstStyle/>
                    <a:p>
                      <a:r>
                        <a:rPr lang="en-US" dirty="0" err="1">
                          <a:solidFill>
                            <a:srgbClr val="CC0000"/>
                          </a:solidFill>
                          <a:latin typeface="Courier"/>
                          <a:cs typeface="Courier"/>
                        </a:rPr>
                        <a:t>a</a:t>
                      </a:r>
                      <a:r>
                        <a:rPr lang="en-US" b="1" dirty="0" err="1">
                          <a:solidFill>
                            <a:srgbClr val="CC0000"/>
                          </a:solidFill>
                          <a:latin typeface="Courier"/>
                          <a:cs typeface="Courier"/>
                        </a:rPr>
                        <a:t>|</a:t>
                      </a:r>
                      <a:r>
                        <a:rPr lang="en-US" dirty="0" err="1">
                          <a:solidFill>
                            <a:srgbClr val="CC0000"/>
                          </a:solidFill>
                          <a:latin typeface="Courier"/>
                          <a:cs typeface="Courier"/>
                        </a:rPr>
                        <a:t>b</a:t>
                      </a:r>
                      <a:r>
                        <a:rPr lang="en-US" b="1" dirty="0" err="1">
                          <a:solidFill>
                            <a:srgbClr val="CC0000"/>
                          </a:solidFill>
                          <a:latin typeface="Courier"/>
                          <a:cs typeface="Courier"/>
                        </a:rPr>
                        <a:t>|</a:t>
                      </a:r>
                      <a:r>
                        <a:rPr lang="en-US" dirty="0" err="1">
                          <a:solidFill>
                            <a:srgbClr val="CC0000"/>
                          </a:solidFill>
                          <a:latin typeface="Courier"/>
                          <a:cs typeface="Courier"/>
                        </a:rPr>
                        <a:t>c</a:t>
                      </a:r>
                      <a:endParaRPr lang="en-US" dirty="0"/>
                    </a:p>
                  </a:txBody>
                  <a:tcPr/>
                </a:tc>
                <a:tc>
                  <a:txBody>
                    <a:bodyPr/>
                    <a:lstStyle/>
                    <a:p>
                      <a:r>
                        <a:rPr lang="en-US" dirty="0"/>
                        <a:t>= </a:t>
                      </a:r>
                      <a:r>
                        <a:rPr lang="en-US" dirty="0">
                          <a:solidFill>
                            <a:srgbClr val="FF0000"/>
                          </a:solidFill>
                          <a:latin typeface="Calibri"/>
                          <a:cs typeface="Calibri"/>
                        </a:rPr>
                        <a:t>[</a:t>
                      </a:r>
                      <a:r>
                        <a:rPr lang="en-US" dirty="0" err="1">
                          <a:solidFill>
                            <a:srgbClr val="FF0000"/>
                          </a:solidFill>
                          <a:latin typeface="Calibri"/>
                          <a:cs typeface="Calibri"/>
                        </a:rPr>
                        <a:t>abc</a:t>
                      </a:r>
                      <a:r>
                        <a:rPr lang="en-US" dirty="0">
                          <a:solidFill>
                            <a:srgbClr val="FF0000"/>
                          </a:solidFill>
                          <a:latin typeface="Calibri"/>
                          <a:cs typeface="Calibri"/>
                        </a:rPr>
                        <a:t>]</a:t>
                      </a: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CC0000"/>
                          </a:solidFill>
                          <a:latin typeface="Courier"/>
                          <a:cs typeface="Courier"/>
                        </a:rPr>
                        <a:t>[</a:t>
                      </a:r>
                      <a:r>
                        <a:rPr lang="en-US" dirty="0" err="1">
                          <a:solidFill>
                            <a:srgbClr val="CC0000"/>
                          </a:solidFill>
                          <a:latin typeface="Courier"/>
                          <a:cs typeface="Courier"/>
                        </a:rPr>
                        <a:t>gG</a:t>
                      </a:r>
                      <a:r>
                        <a:rPr lang="en-US" dirty="0">
                          <a:solidFill>
                            <a:srgbClr val="CC0000"/>
                          </a:solidFill>
                          <a:latin typeface="Courier"/>
                          <a:cs typeface="Courier"/>
                        </a:rPr>
                        <a:t>]</a:t>
                      </a:r>
                      <a:r>
                        <a:rPr lang="en-US" dirty="0" err="1">
                          <a:solidFill>
                            <a:srgbClr val="CC0000"/>
                          </a:solidFill>
                          <a:latin typeface="Courier"/>
                          <a:cs typeface="Courier"/>
                        </a:rPr>
                        <a:t>roundhog</a:t>
                      </a:r>
                      <a:r>
                        <a:rPr lang="en-US" b="1" dirty="0">
                          <a:solidFill>
                            <a:srgbClr val="CC0000"/>
                          </a:solidFill>
                          <a:latin typeface="Courier"/>
                          <a:cs typeface="Courier"/>
                        </a:rPr>
                        <a:t>|</a:t>
                      </a:r>
                      <a:r>
                        <a:rPr lang="en-US" dirty="0">
                          <a:solidFill>
                            <a:srgbClr val="CC0000"/>
                          </a:solidFill>
                          <a:latin typeface="Courier"/>
                          <a:cs typeface="Courier"/>
                        </a:rPr>
                        <a:t>[</a:t>
                      </a:r>
                      <a:r>
                        <a:rPr lang="en-US" dirty="0" err="1">
                          <a:solidFill>
                            <a:srgbClr val="CC0000"/>
                          </a:solidFill>
                          <a:latin typeface="Courier"/>
                          <a:cs typeface="Courier"/>
                        </a:rPr>
                        <a:t>Ww</a:t>
                      </a:r>
                      <a:r>
                        <a:rPr lang="en-US" dirty="0">
                          <a:solidFill>
                            <a:srgbClr val="CC0000"/>
                          </a:solidFill>
                          <a:latin typeface="Courier"/>
                          <a:cs typeface="Courier"/>
                        </a:rPr>
                        <a:t>]</a:t>
                      </a:r>
                      <a:r>
                        <a:rPr lang="en-US" dirty="0" err="1">
                          <a:solidFill>
                            <a:srgbClr val="CC0000"/>
                          </a:solidFill>
                          <a:latin typeface="Courier"/>
                          <a:cs typeface="Courier"/>
                        </a:rPr>
                        <a:t>oodchuck</a:t>
                      </a:r>
                      <a:endParaRPr lang="en-US" dirty="0"/>
                    </a:p>
                  </a:txBody>
                  <a:tcPr/>
                </a:tc>
                <a:tc>
                  <a:txBody>
                    <a:bodyPr/>
                    <a:lstStyle/>
                    <a:p>
                      <a:r>
                        <a:rPr lang="en-US" dirty="0"/>
                        <a:t>Woodchuck</a:t>
                      </a:r>
                      <a:endParaRPr lang="en-US" dirty="0">
                        <a:solidFill>
                          <a:srgbClr val="FF0000"/>
                        </a:solidFill>
                        <a:latin typeface="Calibri"/>
                        <a:cs typeface="Calibri"/>
                      </a:endParaRPr>
                    </a:p>
                  </a:txBody>
                  <a:tcPr/>
                </a:tc>
                <a:extLst>
                  <a:ext uri="{0D108BD9-81ED-4DB2-BD59-A6C34878D82A}">
                    <a16:rowId xmlns:a16="http://schemas.microsoft.com/office/drawing/2014/main" val="10004"/>
                  </a:ext>
                </a:extLst>
              </a:tr>
            </a:tbl>
          </a:graphicData>
        </a:graphic>
      </p:graphicFrame>
      <p:pic>
        <p:nvPicPr>
          <p:cNvPr id="7" name="Picture 6" descr="220px-Groundhog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352800"/>
            <a:ext cx="2946400" cy="2209800"/>
          </a:xfrm>
          <a:prstGeom prst="rect">
            <a:avLst/>
          </a:prstGeom>
        </p:spPr>
      </p:pic>
    </p:spTree>
    <p:extLst>
      <p:ext uri="{BB962C8B-B14F-4D97-AF65-F5344CB8AC3E}">
        <p14:creationId xmlns:p14="http://schemas.microsoft.com/office/powerpoint/2010/main" val="155977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Regular Expressions: </a:t>
            </a:r>
            <a:r>
              <a:rPr lang="en-US" dirty="0">
                <a:solidFill>
                  <a:srgbClr val="CC0000"/>
                </a:solidFill>
                <a:latin typeface="Courier New" charset="0"/>
              </a:rPr>
              <a:t>?</a:t>
            </a:r>
            <a:r>
              <a:rPr lang="en-US" dirty="0"/>
              <a:t> </a:t>
            </a:r>
            <a:r>
              <a:rPr lang="en-US" dirty="0">
                <a:solidFill>
                  <a:srgbClr val="CC0000"/>
                </a:solidFill>
                <a:latin typeface="Courier New" charset="0"/>
              </a:rPr>
              <a:t>*+.</a:t>
            </a:r>
            <a:endParaRPr lang="en-US" dirty="0"/>
          </a:p>
        </p:txBody>
      </p:sp>
      <p:sp>
        <p:nvSpPr>
          <p:cNvPr id="75780" name="Rectangle 4"/>
          <p:cNvSpPr>
            <a:spLocks noChangeArrowheads="1"/>
          </p:cNvSpPr>
          <p:nvPr/>
        </p:nvSpPr>
        <p:spPr bwMode="auto">
          <a:xfrm>
            <a:off x="1588" y="3302794"/>
            <a:ext cx="9144000" cy="369332"/>
          </a:xfrm>
          <a:prstGeom prst="rect">
            <a:avLst/>
          </a:prstGeom>
          <a:noFill/>
          <a:ln w="9525">
            <a:noFill/>
            <a:miter lim="800000"/>
            <a:headEnd/>
            <a:tailEnd/>
          </a:ln>
        </p:spPr>
        <p:txBody>
          <a:bodyPr>
            <a:prstTxWarp prst="textNoShape">
              <a:avLst/>
            </a:prstTxWarp>
            <a:spAutoFit/>
          </a:bodyPr>
          <a:lstStyle/>
          <a:p>
            <a:endParaRPr lang="en-US"/>
          </a:p>
        </p:txBody>
      </p:sp>
      <p:sp>
        <p:nvSpPr>
          <p:cNvPr id="75783" name="Rectangle 10"/>
          <p:cNvSpPr>
            <a:spLocks noChangeArrowheads="1"/>
          </p:cNvSpPr>
          <p:nvPr/>
        </p:nvSpPr>
        <p:spPr bwMode="auto">
          <a:xfrm>
            <a:off x="1219200" y="4572000"/>
            <a:ext cx="7010400" cy="108585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buClr>
                <a:schemeClr val="tx2"/>
              </a:buClr>
              <a:buSzPct val="95000"/>
            </a:pPr>
            <a:endParaRPr lang="en-US" sz="2400" b="1" dirty="0">
              <a:solidFill>
                <a:srgbClr val="CC0000"/>
              </a:solidFill>
              <a:latin typeface="Courier New"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694" y="2577533"/>
            <a:ext cx="2152000" cy="3063612"/>
          </a:xfrm>
          <a:prstGeom prst="rect">
            <a:avLst/>
          </a:prstGeom>
        </p:spPr>
      </p:pic>
      <p:graphicFrame>
        <p:nvGraphicFramePr>
          <p:cNvPr id="14" name="Table 13"/>
          <p:cNvGraphicFramePr>
            <a:graphicFrameLocks noGrp="1"/>
          </p:cNvGraphicFramePr>
          <p:nvPr/>
        </p:nvGraphicFramePr>
        <p:xfrm>
          <a:off x="304800" y="2590800"/>
          <a:ext cx="6477000" cy="30327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Pattern</a:t>
                      </a:r>
                    </a:p>
                  </a:txBody>
                  <a:tcPr/>
                </a:tc>
                <a:tc>
                  <a:txBody>
                    <a:bodyPr/>
                    <a:lstStyle/>
                    <a:p>
                      <a:r>
                        <a:rPr lang="en-US" dirty="0"/>
                        <a:t>Matches</a:t>
                      </a:r>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err="1">
                          <a:solidFill>
                            <a:srgbClr val="CC0000"/>
                          </a:solidFill>
                          <a:latin typeface="Courier"/>
                          <a:cs typeface="Courier"/>
                        </a:rPr>
                        <a:t>colou?r</a:t>
                      </a:r>
                      <a:endParaRPr lang="en-US" dirty="0"/>
                    </a:p>
                  </a:txBody>
                  <a:tcPr/>
                </a:tc>
                <a:tc>
                  <a:txBody>
                    <a:bodyPr/>
                    <a:lstStyle/>
                    <a:p>
                      <a:r>
                        <a:rPr lang="en-US" dirty="0"/>
                        <a:t>Optional</a:t>
                      </a:r>
                      <a:r>
                        <a:rPr lang="en-US" baseline="0" dirty="0"/>
                        <a:t> previous char</a:t>
                      </a:r>
                      <a:endParaRPr lang="en-US" dirty="0"/>
                    </a:p>
                  </a:txBody>
                  <a:tcPr/>
                </a:tc>
                <a:tc>
                  <a:txBody>
                    <a:bodyPr/>
                    <a:lstStyle/>
                    <a:p>
                      <a:r>
                        <a:rPr lang="en-US" u="sng" dirty="0">
                          <a:solidFill>
                            <a:srgbClr val="0000FF"/>
                          </a:solidFill>
                          <a:latin typeface="Courier"/>
                          <a:cs typeface="Courier"/>
                        </a:rPr>
                        <a:t>color</a:t>
                      </a:r>
                      <a:r>
                        <a:rPr lang="en-US" u="none" dirty="0">
                          <a:latin typeface="Courier"/>
                          <a:cs typeface="Courier"/>
                        </a:rPr>
                        <a:t>    </a:t>
                      </a:r>
                      <a:r>
                        <a:rPr lang="en-US" u="sng" dirty="0" err="1">
                          <a:solidFill>
                            <a:srgbClr val="0000FF"/>
                          </a:solidFill>
                          <a:latin typeface="Courier"/>
                          <a:cs typeface="Courier"/>
                        </a:rPr>
                        <a:t>colour</a:t>
                      </a:r>
                      <a:endParaRPr lang="en-US" u="sng" dirty="0">
                        <a:solidFill>
                          <a:srgbClr val="0000FF"/>
                        </a:solidFill>
                        <a:latin typeface="Courier"/>
                        <a:cs typeface="Courier"/>
                      </a:endParaRPr>
                    </a:p>
                  </a:txBody>
                  <a:tcPr/>
                </a:tc>
                <a:extLst>
                  <a:ext uri="{0D108BD9-81ED-4DB2-BD59-A6C34878D82A}">
                    <a16:rowId xmlns:a16="http://schemas.microsoft.com/office/drawing/2014/main" val="10001"/>
                  </a:ext>
                </a:extLst>
              </a:tr>
              <a:tr h="370840">
                <a:tc>
                  <a:txBody>
                    <a:bodyPr/>
                    <a:lstStyle/>
                    <a:p>
                      <a:r>
                        <a:rPr lang="en-US" dirty="0" err="1">
                          <a:solidFill>
                            <a:srgbClr val="CC0000"/>
                          </a:solidFill>
                          <a:latin typeface="Courier"/>
                          <a:cs typeface="Courier"/>
                        </a:rPr>
                        <a:t>oo</a:t>
                      </a:r>
                      <a:r>
                        <a:rPr lang="en-US" dirty="0">
                          <a:solidFill>
                            <a:srgbClr val="CC0000"/>
                          </a:solidFill>
                          <a:latin typeface="Courier"/>
                          <a:cs typeface="Courier"/>
                        </a:rPr>
                        <a:t>*h!</a:t>
                      </a:r>
                      <a:endParaRPr lang="en-US" dirty="0"/>
                    </a:p>
                  </a:txBody>
                  <a:tcPr/>
                </a:tc>
                <a:tc>
                  <a:txBody>
                    <a:bodyPr/>
                    <a:lstStyle/>
                    <a:p>
                      <a:r>
                        <a:rPr lang="en-US" dirty="0">
                          <a:solidFill>
                            <a:srgbClr val="000000"/>
                          </a:solidFill>
                        </a:rPr>
                        <a:t>0 or more of</a:t>
                      </a:r>
                      <a:r>
                        <a:rPr lang="en-US" baseline="0" dirty="0">
                          <a:solidFill>
                            <a:srgbClr val="000000"/>
                          </a:solidFill>
                        </a:rPr>
                        <a:t> </a:t>
                      </a:r>
                      <a:r>
                        <a:rPr lang="en-US" dirty="0">
                          <a:solidFill>
                            <a:srgbClr val="000000"/>
                          </a:solidFill>
                        </a:rPr>
                        <a:t>previous char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a:solidFill>
                            <a:srgbClr val="3366FF"/>
                          </a:solidFill>
                          <a:latin typeface="Courier"/>
                          <a:cs typeface="Courier"/>
                        </a:rPr>
                        <a:t>oh!</a:t>
                      </a:r>
                      <a:r>
                        <a:rPr lang="en-US" u="none" dirty="0">
                          <a:solidFill>
                            <a:srgbClr val="3366FF"/>
                          </a:solidFill>
                          <a:latin typeface="Courier"/>
                          <a:cs typeface="Courier"/>
                        </a:rPr>
                        <a:t> </a:t>
                      </a:r>
                      <a:r>
                        <a:rPr lang="en-US" u="sng" dirty="0">
                          <a:solidFill>
                            <a:srgbClr val="3366FF"/>
                          </a:solidFill>
                          <a:latin typeface="Courier"/>
                          <a:cs typeface="Courier"/>
                        </a:rPr>
                        <a:t>ooh!</a:t>
                      </a:r>
                      <a:r>
                        <a:rPr lang="en-US" u="none" dirty="0">
                          <a:solidFill>
                            <a:srgbClr val="000000"/>
                          </a:solidFill>
                          <a:latin typeface="Courier"/>
                          <a:cs typeface="Courier"/>
                        </a:rPr>
                        <a:t>  </a:t>
                      </a:r>
                      <a:r>
                        <a:rPr lang="en-US" u="sng" dirty="0" err="1">
                          <a:solidFill>
                            <a:srgbClr val="3366FF"/>
                          </a:solidFill>
                          <a:latin typeface="Courier"/>
                          <a:cs typeface="Courier"/>
                        </a:rPr>
                        <a:t>oooh</a:t>
                      </a:r>
                      <a:r>
                        <a:rPr lang="en-US" u="sng" dirty="0">
                          <a:solidFill>
                            <a:srgbClr val="3366FF"/>
                          </a:solidFill>
                          <a:latin typeface="Courier"/>
                          <a:cs typeface="Courier"/>
                        </a:rPr>
                        <a:t>!</a:t>
                      </a:r>
                      <a:r>
                        <a:rPr lang="en-US" u="none" dirty="0">
                          <a:solidFill>
                            <a:srgbClr val="3366FF"/>
                          </a:solidFill>
                          <a:latin typeface="Courier"/>
                          <a:cs typeface="Courier"/>
                        </a:rPr>
                        <a:t> </a:t>
                      </a:r>
                      <a:r>
                        <a:rPr lang="en-US" u="sng" dirty="0" err="1">
                          <a:solidFill>
                            <a:srgbClr val="3366FF"/>
                          </a:solidFill>
                          <a:latin typeface="Courier"/>
                          <a:cs typeface="Courier"/>
                        </a:rPr>
                        <a:t>ooooh</a:t>
                      </a:r>
                      <a:r>
                        <a:rPr lang="en-US" u="sng" dirty="0">
                          <a:solidFill>
                            <a:srgbClr val="3366FF"/>
                          </a:solidFill>
                          <a:latin typeface="Courier"/>
                          <a:cs typeface="Courier"/>
                        </a:rPr>
                        <a:t>!</a:t>
                      </a:r>
                      <a:endParaRPr lang="en-US" u="none" dirty="0">
                        <a:solidFill>
                          <a:srgbClr val="000000"/>
                        </a:solidFill>
                        <a:latin typeface="Courier"/>
                        <a:cs typeface="Courier"/>
                      </a:endParaRPr>
                    </a:p>
                  </a:txBody>
                  <a:tcPr/>
                </a:tc>
                <a:extLst>
                  <a:ext uri="{0D108BD9-81ED-4DB2-BD59-A6C34878D82A}">
                    <a16:rowId xmlns:a16="http://schemas.microsoft.com/office/drawing/2014/main" val="10002"/>
                  </a:ext>
                </a:extLst>
              </a:tr>
              <a:tr h="370840">
                <a:tc>
                  <a:txBody>
                    <a:bodyPr/>
                    <a:lstStyle/>
                    <a:p>
                      <a:r>
                        <a:rPr lang="en-US" dirty="0" err="1">
                          <a:solidFill>
                            <a:srgbClr val="CC0000"/>
                          </a:solidFill>
                          <a:latin typeface="Courier"/>
                          <a:cs typeface="Courier"/>
                        </a:rPr>
                        <a:t>o+h</a:t>
                      </a:r>
                      <a:r>
                        <a:rPr lang="en-US" dirty="0">
                          <a:solidFill>
                            <a:srgbClr val="CC0000"/>
                          </a:solidFill>
                          <a:latin typeface="Courier"/>
                          <a:cs typeface="Courier"/>
                        </a:rPr>
                        <a:t>!</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rPr>
                        <a:t>1 or more of previous char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a:solidFill>
                            <a:srgbClr val="3366FF"/>
                          </a:solidFill>
                          <a:latin typeface="Courier"/>
                          <a:cs typeface="Courier"/>
                        </a:rPr>
                        <a:t>oh!</a:t>
                      </a:r>
                      <a:r>
                        <a:rPr lang="en-US" u="none" dirty="0">
                          <a:solidFill>
                            <a:srgbClr val="3366FF"/>
                          </a:solidFill>
                          <a:latin typeface="Courier"/>
                          <a:cs typeface="Courier"/>
                        </a:rPr>
                        <a:t> </a:t>
                      </a:r>
                      <a:r>
                        <a:rPr lang="en-US" u="sng" dirty="0">
                          <a:solidFill>
                            <a:srgbClr val="3366FF"/>
                          </a:solidFill>
                          <a:latin typeface="Courier"/>
                          <a:cs typeface="Courier"/>
                        </a:rPr>
                        <a:t>ooh!</a:t>
                      </a:r>
                      <a:r>
                        <a:rPr lang="en-US" u="none" dirty="0">
                          <a:solidFill>
                            <a:srgbClr val="000000"/>
                          </a:solidFill>
                          <a:latin typeface="Courier"/>
                          <a:cs typeface="Courier"/>
                        </a:rPr>
                        <a:t>  </a:t>
                      </a:r>
                      <a:r>
                        <a:rPr lang="en-US" u="sng" dirty="0" err="1">
                          <a:solidFill>
                            <a:srgbClr val="3366FF"/>
                          </a:solidFill>
                          <a:latin typeface="Courier"/>
                          <a:cs typeface="Courier"/>
                        </a:rPr>
                        <a:t>oooh</a:t>
                      </a:r>
                      <a:r>
                        <a:rPr lang="en-US" u="sng" dirty="0">
                          <a:solidFill>
                            <a:srgbClr val="3366FF"/>
                          </a:solidFill>
                          <a:latin typeface="Courier"/>
                          <a:cs typeface="Courier"/>
                        </a:rPr>
                        <a:t>!</a:t>
                      </a:r>
                      <a:r>
                        <a:rPr lang="en-US" u="none" dirty="0">
                          <a:solidFill>
                            <a:srgbClr val="3366FF"/>
                          </a:solidFill>
                          <a:latin typeface="Courier"/>
                          <a:cs typeface="Courier"/>
                        </a:rPr>
                        <a:t> </a:t>
                      </a:r>
                      <a:r>
                        <a:rPr lang="en-US" u="sng" dirty="0" err="1">
                          <a:solidFill>
                            <a:srgbClr val="3366FF"/>
                          </a:solidFill>
                          <a:latin typeface="Courier"/>
                          <a:cs typeface="Courier"/>
                        </a:rPr>
                        <a:t>ooooh</a:t>
                      </a:r>
                      <a:r>
                        <a:rPr lang="en-US" u="sng" dirty="0">
                          <a:solidFill>
                            <a:srgbClr val="3366FF"/>
                          </a:solidFill>
                          <a:latin typeface="Courier"/>
                          <a:cs typeface="Courier"/>
                        </a:rPr>
                        <a:t>!</a:t>
                      </a:r>
                      <a:endParaRPr lang="en-US" u="none" dirty="0">
                        <a:solidFill>
                          <a:srgbClr val="000000"/>
                        </a:solidFill>
                        <a:latin typeface="Courier"/>
                        <a:cs typeface="Courier"/>
                      </a:endParaRP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CC0000"/>
                          </a:solidFill>
                          <a:latin typeface="Courier"/>
                          <a:cs typeface="Courier"/>
                        </a:rPr>
                        <a:t>baa+</a:t>
                      </a:r>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a:solidFill>
                            <a:srgbClr val="3366FF"/>
                          </a:solidFill>
                          <a:latin typeface="Courier"/>
                          <a:cs typeface="Courier"/>
                        </a:rPr>
                        <a:t>baa</a:t>
                      </a:r>
                      <a:r>
                        <a:rPr lang="en-US" u="none" baseline="0" dirty="0">
                          <a:solidFill>
                            <a:srgbClr val="3366FF"/>
                          </a:solidFill>
                          <a:latin typeface="Courier"/>
                          <a:cs typeface="Courier"/>
                        </a:rPr>
                        <a:t> </a:t>
                      </a:r>
                      <a:r>
                        <a:rPr lang="en-US" u="sng" baseline="0" dirty="0" err="1">
                          <a:solidFill>
                            <a:srgbClr val="3366FF"/>
                          </a:solidFill>
                          <a:latin typeface="Courier"/>
                          <a:cs typeface="Courier"/>
                        </a:rPr>
                        <a:t>baaa</a:t>
                      </a:r>
                      <a:r>
                        <a:rPr lang="en-US" u="none" baseline="0" dirty="0">
                          <a:solidFill>
                            <a:srgbClr val="3366FF"/>
                          </a:solidFill>
                          <a:latin typeface="Courier"/>
                          <a:cs typeface="Courier"/>
                        </a:rPr>
                        <a:t> </a:t>
                      </a:r>
                      <a:r>
                        <a:rPr lang="en-US" u="sng" baseline="0" dirty="0" err="1">
                          <a:solidFill>
                            <a:srgbClr val="3366FF"/>
                          </a:solidFill>
                          <a:latin typeface="Courier"/>
                          <a:cs typeface="Courier"/>
                        </a:rPr>
                        <a:t>baaaa</a:t>
                      </a:r>
                      <a:r>
                        <a:rPr lang="en-US" u="none" baseline="0" dirty="0">
                          <a:solidFill>
                            <a:srgbClr val="3366FF"/>
                          </a:solidFill>
                          <a:latin typeface="Courier"/>
                          <a:cs typeface="Courier"/>
                        </a:rPr>
                        <a:t> </a:t>
                      </a:r>
                      <a:r>
                        <a:rPr lang="en-US" u="sng" baseline="0" dirty="0" err="1">
                          <a:solidFill>
                            <a:srgbClr val="3366FF"/>
                          </a:solidFill>
                          <a:latin typeface="Courier"/>
                          <a:cs typeface="Courier"/>
                        </a:rPr>
                        <a:t>baaaaa</a:t>
                      </a:r>
                      <a:endParaRPr lang="en-US" u="none" dirty="0">
                        <a:solidFill>
                          <a:srgbClr val="000000"/>
                        </a:solidFill>
                        <a:latin typeface="Courier"/>
                        <a:cs typeface="Courier"/>
                      </a:endParaRPr>
                    </a:p>
                  </a:txBody>
                  <a:tcPr/>
                </a:tc>
                <a:extLst>
                  <a:ext uri="{0D108BD9-81ED-4DB2-BD59-A6C34878D82A}">
                    <a16:rowId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CC0000"/>
                          </a:solidFill>
                          <a:latin typeface="Courier"/>
                          <a:cs typeface="Courier"/>
                        </a:rPr>
                        <a:t>beg.n</a:t>
                      </a:r>
                      <a:endParaRPr lang="en-US" dirty="0"/>
                    </a:p>
                  </a:txBody>
                  <a:tcPr/>
                </a:tc>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u="sng" dirty="0">
                          <a:solidFill>
                            <a:srgbClr val="3366FF"/>
                          </a:solidFill>
                          <a:latin typeface="Courier"/>
                          <a:cs typeface="Courier"/>
                        </a:rPr>
                        <a:t>begin </a:t>
                      </a:r>
                      <a:r>
                        <a:rPr lang="en-US" u="sng" baseline="0" dirty="0">
                          <a:solidFill>
                            <a:srgbClr val="3366FF"/>
                          </a:solidFill>
                          <a:latin typeface="Courier"/>
                          <a:cs typeface="Courier"/>
                        </a:rPr>
                        <a:t>begun begun beg3n</a:t>
                      </a:r>
                      <a:endParaRPr lang="en-US" u="none" dirty="0">
                        <a:solidFill>
                          <a:srgbClr val="000000"/>
                        </a:solidFill>
                        <a:latin typeface="Courier"/>
                        <a:cs typeface="Courier"/>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826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vert="horz" lIns="91440" tIns="45720" rIns="91440" bIns="45720" rtlCol="0" anchor="b">
            <a:normAutofit/>
          </a:bodyPr>
          <a:lstStyle/>
          <a:p>
            <a:r>
              <a:rPr lang="en-US" sz="4400" dirty="0">
                <a:solidFill>
                  <a:schemeClr val="tx1">
                    <a:lumMod val="85000"/>
                    <a:lumOff val="15000"/>
                  </a:schemeClr>
                </a:solidFill>
              </a:rPr>
              <a:t>Regular Expressions: Anchors  ^ $</a:t>
            </a:r>
          </a:p>
        </p:txBody>
      </p:sp>
      <p:graphicFrame>
        <p:nvGraphicFramePr>
          <p:cNvPr id="6" name="Table 5"/>
          <p:cNvGraphicFramePr>
            <a:graphicFrameLocks noGrp="1"/>
          </p:cNvGraphicFramePr>
          <p:nvPr>
            <p:extLst>
              <p:ext uri="{D42A27DB-BD31-4B8C-83A1-F6EECF244321}">
                <p14:modId xmlns:p14="http://schemas.microsoft.com/office/powerpoint/2010/main" val="2636700007"/>
              </p:ext>
            </p:extLst>
          </p:nvPr>
        </p:nvGraphicFramePr>
        <p:xfrm>
          <a:off x="521154" y="2362200"/>
          <a:ext cx="8147412" cy="3602737"/>
        </p:xfrm>
        <a:graphic>
          <a:graphicData uri="http://schemas.openxmlformats.org/drawingml/2006/table">
            <a:tbl>
              <a:tblPr firstRow="1" bandRow="1">
                <a:tableStyleId>{5C22544A-7EE6-4342-B048-85BDC9FD1C3A}</a:tableStyleId>
              </a:tblPr>
              <a:tblGrid>
                <a:gridCol w="3258965">
                  <a:extLst>
                    <a:ext uri="{9D8B030D-6E8A-4147-A177-3AD203B41FA5}">
                      <a16:colId xmlns:a16="http://schemas.microsoft.com/office/drawing/2014/main" val="20000"/>
                    </a:ext>
                  </a:extLst>
                </a:gridCol>
                <a:gridCol w="4888447">
                  <a:extLst>
                    <a:ext uri="{9D8B030D-6E8A-4147-A177-3AD203B41FA5}">
                      <a16:colId xmlns:a16="http://schemas.microsoft.com/office/drawing/2014/main" val="20001"/>
                    </a:ext>
                  </a:extLst>
                </a:gridCol>
              </a:tblGrid>
              <a:tr h="631860">
                <a:tc>
                  <a:txBody>
                    <a:bodyPr/>
                    <a:lstStyle/>
                    <a:p>
                      <a:r>
                        <a:rPr lang="en-US" sz="2900"/>
                        <a:t>Pattern</a:t>
                      </a:r>
                    </a:p>
                  </a:txBody>
                  <a:tcPr marL="150413" marR="150413" marT="75207" marB="75207"/>
                </a:tc>
                <a:tc>
                  <a:txBody>
                    <a:bodyPr/>
                    <a:lstStyle/>
                    <a:p>
                      <a:r>
                        <a:rPr lang="en-US" sz="2900" dirty="0"/>
                        <a:t>Matches</a:t>
                      </a:r>
                    </a:p>
                  </a:txBody>
                  <a:tcPr marL="150413" marR="150413" marT="75207" marB="75207"/>
                </a:tc>
                <a:extLst>
                  <a:ext uri="{0D108BD9-81ED-4DB2-BD59-A6C34878D82A}">
                    <a16:rowId xmlns:a16="http://schemas.microsoft.com/office/drawing/2014/main" val="10000"/>
                  </a:ext>
                </a:extLst>
              </a:tr>
              <a:tr h="631860">
                <a:tc>
                  <a:txBody>
                    <a:bodyPr/>
                    <a:lstStyle/>
                    <a:p>
                      <a:r>
                        <a:rPr lang="en-US" sz="2900">
                          <a:solidFill>
                            <a:srgbClr val="CC3300"/>
                          </a:solidFill>
                          <a:latin typeface="Courier"/>
                          <a:cs typeface="Courier"/>
                        </a:rPr>
                        <a:t>^</a:t>
                      </a:r>
                      <a:r>
                        <a:rPr lang="en-US" sz="2900">
                          <a:latin typeface="Courier"/>
                          <a:cs typeface="Courier"/>
                        </a:rPr>
                        <a:t>[A-Z] </a:t>
                      </a:r>
                      <a:endParaRPr lang="en-US" sz="2900"/>
                    </a:p>
                  </a:txBody>
                  <a:tcPr marL="150413" marR="150413" marT="75207" marB="75207"/>
                </a:tc>
                <a:tc>
                  <a:txBody>
                    <a:bodyPr/>
                    <a:lstStyle/>
                    <a:p>
                      <a:r>
                        <a:rPr lang="en-US" sz="2900" u="sng">
                          <a:solidFill>
                            <a:srgbClr val="0000FF"/>
                          </a:solidFill>
                          <a:latin typeface="Courier"/>
                          <a:cs typeface="Courier"/>
                        </a:rPr>
                        <a:t>P</a:t>
                      </a:r>
                      <a:r>
                        <a:rPr lang="en-US" sz="2900" u="none">
                          <a:solidFill>
                            <a:srgbClr val="000000"/>
                          </a:solidFill>
                          <a:latin typeface="Courier"/>
                          <a:cs typeface="Courier"/>
                        </a:rPr>
                        <a:t>alo</a:t>
                      </a:r>
                      <a:r>
                        <a:rPr lang="en-US" sz="2900" u="none" baseline="0">
                          <a:solidFill>
                            <a:srgbClr val="000000"/>
                          </a:solidFill>
                          <a:latin typeface="Courier"/>
                          <a:cs typeface="Courier"/>
                        </a:rPr>
                        <a:t> Alto</a:t>
                      </a:r>
                      <a:endParaRPr lang="en-US" sz="2900" u="none">
                        <a:solidFill>
                          <a:srgbClr val="000000"/>
                        </a:solidFill>
                        <a:latin typeface="Courier"/>
                        <a:cs typeface="Courier"/>
                      </a:endParaRPr>
                    </a:p>
                  </a:txBody>
                  <a:tcPr marL="150413" marR="150413" marT="75207" marB="75207"/>
                </a:tc>
                <a:extLst>
                  <a:ext uri="{0D108BD9-81ED-4DB2-BD59-A6C34878D82A}">
                    <a16:rowId xmlns:a16="http://schemas.microsoft.com/office/drawing/2014/main" val="10001"/>
                  </a:ext>
                </a:extLst>
              </a:tr>
              <a:tr h="631860">
                <a:tc>
                  <a:txBody>
                    <a:bodyPr/>
                    <a:lstStyle/>
                    <a:p>
                      <a:r>
                        <a:rPr lang="en-US" sz="2900">
                          <a:solidFill>
                            <a:srgbClr val="CC3300"/>
                          </a:solidFill>
                          <a:latin typeface="Courier"/>
                          <a:cs typeface="Courier"/>
                        </a:rPr>
                        <a:t>^</a:t>
                      </a:r>
                      <a:r>
                        <a:rPr lang="en-US" sz="2900">
                          <a:latin typeface="Courier"/>
                          <a:cs typeface="Courier"/>
                        </a:rPr>
                        <a:t>[^A-Za-z] </a:t>
                      </a:r>
                      <a:endParaRPr lang="en-US" sz="2900"/>
                    </a:p>
                  </a:txBody>
                  <a:tcPr marL="150413" marR="150413" marT="75207" marB="7520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900" u="sng">
                          <a:solidFill>
                            <a:srgbClr val="3366FF"/>
                          </a:solidFill>
                          <a:latin typeface="Courier"/>
                          <a:cs typeface="Courier"/>
                        </a:rPr>
                        <a:t>1</a:t>
                      </a:r>
                      <a:r>
                        <a:rPr lang="en-US" sz="2900" u="none" baseline="0">
                          <a:solidFill>
                            <a:srgbClr val="3366FF"/>
                          </a:solidFill>
                          <a:latin typeface="Courier"/>
                          <a:cs typeface="Courier"/>
                        </a:rPr>
                        <a:t>    </a:t>
                      </a:r>
                      <a:r>
                        <a:rPr lang="en-US" sz="2900" u="sng" baseline="0">
                          <a:solidFill>
                            <a:srgbClr val="3366FF"/>
                          </a:solidFill>
                          <a:latin typeface="Courier"/>
                          <a:cs typeface="Courier"/>
                        </a:rPr>
                        <a:t>“</a:t>
                      </a:r>
                      <a:r>
                        <a:rPr lang="en-US" sz="2900" u="sng" baseline="0">
                          <a:solidFill>
                            <a:srgbClr val="000000"/>
                          </a:solidFill>
                          <a:latin typeface="Courier"/>
                          <a:cs typeface="Courier"/>
                        </a:rPr>
                        <a:t>Hello”</a:t>
                      </a:r>
                      <a:endParaRPr lang="en-US" sz="2900" u="sng">
                        <a:solidFill>
                          <a:srgbClr val="000000"/>
                        </a:solidFill>
                        <a:latin typeface="Courier"/>
                        <a:cs typeface="Courier"/>
                      </a:endParaRPr>
                    </a:p>
                  </a:txBody>
                  <a:tcPr marL="150413" marR="150413" marT="75207" marB="75207"/>
                </a:tc>
                <a:extLst>
                  <a:ext uri="{0D108BD9-81ED-4DB2-BD59-A6C34878D82A}">
                    <a16:rowId xmlns:a16="http://schemas.microsoft.com/office/drawing/2014/main" val="10002"/>
                  </a:ext>
                </a:extLst>
              </a:tr>
              <a:tr h="631860">
                <a:tc>
                  <a:txBody>
                    <a:bodyPr/>
                    <a:lstStyle/>
                    <a:p>
                      <a:r>
                        <a:rPr lang="en-US" sz="2900">
                          <a:latin typeface="Courier"/>
                          <a:cs typeface="Courier"/>
                          <a:sym typeface="Wingdings" charset="2"/>
                        </a:rPr>
                        <a:t>\.</a:t>
                      </a:r>
                      <a:r>
                        <a:rPr lang="en-US" sz="2900">
                          <a:solidFill>
                            <a:srgbClr val="CC3300"/>
                          </a:solidFill>
                          <a:latin typeface="Courier"/>
                          <a:cs typeface="Courier"/>
                          <a:sym typeface="Wingdings" charset="2"/>
                        </a:rPr>
                        <a:t>$</a:t>
                      </a:r>
                      <a:r>
                        <a:rPr lang="en-US" sz="2900">
                          <a:latin typeface="Courier"/>
                          <a:cs typeface="Courier"/>
                          <a:sym typeface="Wingdings" charset="2"/>
                        </a:rPr>
                        <a:t> </a:t>
                      </a:r>
                      <a:endParaRPr lang="en-US" sz="2900"/>
                    </a:p>
                  </a:txBody>
                  <a:tcPr marL="150413" marR="150413" marT="75207" marB="7520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900" u="none">
                          <a:solidFill>
                            <a:schemeClr val="tx1"/>
                          </a:solidFill>
                          <a:latin typeface="Courier"/>
                          <a:cs typeface="Courier"/>
                        </a:rPr>
                        <a:t>The end</a:t>
                      </a:r>
                      <a:r>
                        <a:rPr lang="en-US" sz="2900" u="sng">
                          <a:solidFill>
                            <a:srgbClr val="3366FF"/>
                          </a:solidFill>
                          <a:latin typeface="Courier"/>
                          <a:cs typeface="Courier"/>
                        </a:rPr>
                        <a:t>.</a:t>
                      </a:r>
                      <a:endParaRPr lang="en-US" sz="2900" u="none">
                        <a:solidFill>
                          <a:srgbClr val="000000"/>
                        </a:solidFill>
                        <a:latin typeface="Courier"/>
                        <a:cs typeface="Courier"/>
                      </a:endParaRPr>
                    </a:p>
                  </a:txBody>
                  <a:tcPr marL="150413" marR="150413" marT="75207" marB="75207"/>
                </a:tc>
                <a:extLst>
                  <a:ext uri="{0D108BD9-81ED-4DB2-BD59-A6C34878D82A}">
                    <a16:rowId xmlns:a16="http://schemas.microsoft.com/office/drawing/2014/main" val="10003"/>
                  </a:ext>
                </a:extLst>
              </a:tr>
              <a:tr h="10752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900">
                          <a:latin typeface="Courier"/>
                          <a:cs typeface="Courier"/>
                          <a:sym typeface="Wingdings" charset="2"/>
                        </a:rPr>
                        <a:t>.</a:t>
                      </a:r>
                      <a:r>
                        <a:rPr lang="en-US" sz="2900">
                          <a:solidFill>
                            <a:srgbClr val="CC3300"/>
                          </a:solidFill>
                          <a:latin typeface="Courier"/>
                          <a:cs typeface="Courier"/>
                          <a:sym typeface="Wingdings" charset="2"/>
                        </a:rPr>
                        <a:t>$</a:t>
                      </a:r>
                      <a:r>
                        <a:rPr lang="en-US" sz="2900">
                          <a:latin typeface="Courier"/>
                          <a:cs typeface="Courier"/>
                          <a:sym typeface="Wingdings" charset="2"/>
                        </a:rPr>
                        <a:t> </a:t>
                      </a:r>
                      <a:endParaRPr lang="en-US" sz="2900"/>
                    </a:p>
                  </a:txBody>
                  <a:tcPr marL="150413" marR="150413" marT="75207" marB="7520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900" u="none" dirty="0">
                          <a:solidFill>
                            <a:schemeClr val="tx1"/>
                          </a:solidFill>
                          <a:latin typeface="Courier"/>
                          <a:cs typeface="Courier"/>
                        </a:rPr>
                        <a:t>The end</a:t>
                      </a:r>
                      <a:r>
                        <a:rPr lang="en-US" sz="2900" u="sng" dirty="0">
                          <a:solidFill>
                            <a:srgbClr val="3366FF"/>
                          </a:solidFill>
                          <a:latin typeface="Courier"/>
                          <a:cs typeface="Courier"/>
                        </a:rPr>
                        <a:t>?</a:t>
                      </a:r>
                      <a:r>
                        <a:rPr lang="en-US" sz="2900" u="none" baseline="0" dirty="0">
                          <a:solidFill>
                            <a:srgbClr val="3366FF"/>
                          </a:solidFill>
                          <a:latin typeface="Courier"/>
                          <a:cs typeface="Courier"/>
                        </a:rPr>
                        <a:t>  </a:t>
                      </a:r>
                      <a:r>
                        <a:rPr lang="en-US" sz="2900" u="none" dirty="0">
                          <a:solidFill>
                            <a:schemeClr val="tx1"/>
                          </a:solidFill>
                          <a:latin typeface="Courier"/>
                          <a:cs typeface="Courier"/>
                        </a:rPr>
                        <a:t>The end</a:t>
                      </a:r>
                      <a:r>
                        <a:rPr lang="en-US" sz="2900" u="sng" dirty="0">
                          <a:solidFill>
                            <a:srgbClr val="3366FF"/>
                          </a:solidFill>
                          <a:latin typeface="Courier"/>
                          <a:cs typeface="Courier"/>
                        </a:rPr>
                        <a:t>!</a:t>
                      </a:r>
                      <a:endParaRPr lang="en-US" sz="2900" u="none" dirty="0">
                        <a:solidFill>
                          <a:srgbClr val="000000"/>
                        </a:solidFill>
                        <a:latin typeface="Courier"/>
                        <a:cs typeface="Courie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2900" u="none" dirty="0">
                        <a:solidFill>
                          <a:srgbClr val="000000"/>
                        </a:solidFill>
                        <a:latin typeface="Courier"/>
                        <a:cs typeface="Courier"/>
                      </a:endParaRPr>
                    </a:p>
                  </a:txBody>
                  <a:tcPr marL="150413" marR="150413" marT="75207" marB="7520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00662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3980781787"/>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78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22" name="Rectangle 2"/>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Example</a:t>
            </a:r>
          </a:p>
        </p:txBody>
      </p:sp>
      <p:sp>
        <p:nvSpPr>
          <p:cNvPr id="95235" name="Rectangle 3"/>
          <p:cNvSpPr>
            <a:spLocks noGrp="1" noChangeArrowheads="1"/>
          </p:cNvSpPr>
          <p:nvPr>
            <p:ph idx="1"/>
          </p:nvPr>
        </p:nvSpPr>
        <p:spPr>
          <a:xfrm>
            <a:off x="822960" y="1086678"/>
            <a:ext cx="7520940" cy="3471467"/>
          </a:xfrm>
        </p:spPr>
        <p:txBody>
          <a:bodyPr>
            <a:normAutofit/>
          </a:bodyPr>
          <a:lstStyle/>
          <a:p>
            <a:pPr eaLnBrk="1" hangingPunct="1"/>
            <a:r>
              <a:rPr lang="en-US" dirty="0"/>
              <a:t>Find me all instances of the word “the” in a text.</a:t>
            </a:r>
          </a:p>
          <a:p>
            <a:pPr marL="457200" lvl="1" indent="0">
              <a:buNone/>
            </a:pPr>
            <a:r>
              <a:rPr lang="en-US" dirty="0">
                <a:latin typeface="Courier"/>
                <a:cs typeface="Courier"/>
              </a:rPr>
              <a:t>the</a:t>
            </a:r>
            <a:r>
              <a:rPr lang="en-US" dirty="0">
                <a:latin typeface="Calibri"/>
                <a:cs typeface="Calibri"/>
              </a:rPr>
              <a:t>                                                </a:t>
            </a:r>
          </a:p>
          <a:p>
            <a:pPr marL="457200" lvl="1" indent="0">
              <a:buNone/>
            </a:pPr>
            <a:r>
              <a:rPr lang="en-US" dirty="0">
                <a:latin typeface="Calibri"/>
                <a:cs typeface="Calibri"/>
              </a:rPr>
              <a:t>				Misses capitalized examples</a:t>
            </a:r>
          </a:p>
          <a:p>
            <a:pPr marL="457200" lvl="1" indent="0">
              <a:buNone/>
            </a:pPr>
            <a:r>
              <a:rPr lang="en-US" dirty="0">
                <a:latin typeface="Courier"/>
                <a:cs typeface="Courier"/>
              </a:rPr>
              <a:t>[</a:t>
            </a:r>
            <a:r>
              <a:rPr lang="en-US" dirty="0" err="1">
                <a:latin typeface="Courier"/>
                <a:cs typeface="Courier"/>
              </a:rPr>
              <a:t>tT</a:t>
            </a:r>
            <a:r>
              <a:rPr lang="en-US" dirty="0">
                <a:latin typeface="Courier"/>
                <a:cs typeface="Courier"/>
              </a:rPr>
              <a:t>]he</a:t>
            </a:r>
            <a:r>
              <a:rPr lang="en-US" dirty="0">
                <a:latin typeface="Calibri"/>
                <a:cs typeface="Calibri"/>
              </a:rPr>
              <a:t>                                         </a:t>
            </a:r>
          </a:p>
          <a:p>
            <a:pPr marL="457200" lvl="1" indent="0">
              <a:buNone/>
            </a:pPr>
            <a:r>
              <a:rPr lang="en-US" dirty="0">
                <a:latin typeface="Calibri"/>
                <a:cs typeface="Calibri"/>
              </a:rPr>
              <a:t>				Incorrectly returns </a:t>
            </a:r>
            <a:r>
              <a:rPr lang="en-US" dirty="0">
                <a:latin typeface="Courier"/>
                <a:cs typeface="Courier"/>
              </a:rPr>
              <a:t>o</a:t>
            </a:r>
            <a:r>
              <a:rPr lang="en-US" b="1" dirty="0">
                <a:latin typeface="Courier"/>
                <a:cs typeface="Courier"/>
              </a:rPr>
              <a:t>the</a:t>
            </a:r>
            <a:r>
              <a:rPr lang="en-US" dirty="0">
                <a:latin typeface="Courier"/>
                <a:cs typeface="Courier"/>
              </a:rPr>
              <a:t>r</a:t>
            </a:r>
            <a:r>
              <a:rPr lang="en-US" dirty="0">
                <a:latin typeface="Calibri"/>
                <a:cs typeface="Calibri"/>
              </a:rPr>
              <a:t> or </a:t>
            </a:r>
            <a:r>
              <a:rPr lang="en-US" b="1" dirty="0">
                <a:latin typeface="Courier"/>
                <a:cs typeface="Courier"/>
              </a:rPr>
              <a:t>the</a:t>
            </a:r>
            <a:r>
              <a:rPr lang="en-US" dirty="0">
                <a:latin typeface="Courier"/>
                <a:cs typeface="Courier"/>
              </a:rPr>
              <a:t>ology</a:t>
            </a:r>
          </a:p>
          <a:p>
            <a:pPr marL="457200" lvl="1" indent="0">
              <a:buNone/>
            </a:pPr>
            <a:r>
              <a:rPr lang="en-US" dirty="0">
                <a:latin typeface="Courier"/>
                <a:cs typeface="Courier"/>
              </a:rPr>
              <a:t>[^a-</a:t>
            </a:r>
            <a:r>
              <a:rPr lang="en-US" dirty="0" err="1">
                <a:latin typeface="Courier"/>
                <a:cs typeface="Courier"/>
              </a:rPr>
              <a:t>zA</a:t>
            </a:r>
            <a:r>
              <a:rPr lang="en-US" dirty="0">
                <a:latin typeface="Courier"/>
                <a:cs typeface="Courier"/>
              </a:rPr>
              <a:t>-Z][</a:t>
            </a:r>
            <a:r>
              <a:rPr lang="en-US" dirty="0" err="1">
                <a:latin typeface="Courier"/>
                <a:cs typeface="Courier"/>
              </a:rPr>
              <a:t>tT</a:t>
            </a:r>
            <a:r>
              <a:rPr lang="en-US" dirty="0">
                <a:latin typeface="Courier"/>
                <a:cs typeface="Courier"/>
              </a:rPr>
              <a:t>]he[^a-</a:t>
            </a:r>
            <a:r>
              <a:rPr lang="en-US" dirty="0" err="1">
                <a:latin typeface="Courier"/>
                <a:cs typeface="Courier"/>
              </a:rPr>
              <a:t>zA</a:t>
            </a:r>
            <a:r>
              <a:rPr lang="en-US" dirty="0">
                <a:latin typeface="Courier"/>
                <a:cs typeface="Courier"/>
              </a:rPr>
              <a:t>-Z]</a:t>
            </a:r>
          </a:p>
          <a:p>
            <a:pPr marL="457200" lvl="1" indent="0">
              <a:buNone/>
            </a:pPr>
            <a:r>
              <a:rPr lang="en-US" dirty="0">
                <a:latin typeface="Courier"/>
                <a:cs typeface="Courier"/>
              </a:rPr>
              <a:t>				</a:t>
            </a:r>
            <a:r>
              <a:rPr lang="en-US" dirty="0">
                <a:cs typeface="Calibri"/>
              </a:rPr>
              <a:t>Is correct</a:t>
            </a:r>
            <a:endParaRPr lang="en-US" dirty="0">
              <a:latin typeface="Courier"/>
              <a:cs typeface="Courier"/>
            </a:endParaRPr>
          </a:p>
          <a:p>
            <a:pPr marL="800100" lvl="2" indent="0">
              <a:buNone/>
            </a:pPr>
            <a:r>
              <a:rPr lang="en-US" dirty="0">
                <a:latin typeface="Calibri"/>
                <a:cs typeface="Calibri"/>
              </a:rPr>
              <a:t>                                          </a:t>
            </a:r>
            <a:endParaRPr lang="en-US" dirty="0">
              <a:latin typeface="Courier New" charset="0"/>
            </a:endParaRPr>
          </a:p>
          <a:p>
            <a:pPr lvl="1" eaLnBrk="1" hangingPunct="1"/>
            <a:endParaRPr lang="en-US" dirty="0">
              <a:latin typeface="Courier New" charset="0"/>
            </a:endParaRPr>
          </a:p>
        </p:txBody>
      </p:sp>
      <p:sp>
        <p:nvSpPr>
          <p:cNvPr id="80" name="Rectangle 79">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459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2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70" name="Rectangle 2"/>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Errors</a:t>
            </a:r>
          </a:p>
        </p:txBody>
      </p:sp>
      <p:sp>
        <p:nvSpPr>
          <p:cNvPr id="83971" name="Rectangle 3"/>
          <p:cNvSpPr>
            <a:spLocks noGrp="1" noChangeArrowheads="1"/>
          </p:cNvSpPr>
          <p:nvPr>
            <p:ph idx="1"/>
          </p:nvPr>
        </p:nvSpPr>
        <p:spPr>
          <a:xfrm>
            <a:off x="822960" y="1086678"/>
            <a:ext cx="7520940" cy="3471467"/>
          </a:xfrm>
        </p:spPr>
        <p:txBody>
          <a:bodyPr>
            <a:normAutofit/>
          </a:bodyPr>
          <a:lstStyle/>
          <a:p>
            <a:pPr eaLnBrk="1" hangingPunct="1"/>
            <a:r>
              <a:rPr lang="en-US" dirty="0"/>
              <a:t>The process we just went through was based on fixing two kinds of errors</a:t>
            </a:r>
          </a:p>
          <a:p>
            <a:pPr lvl="1" eaLnBrk="1" hangingPunct="1"/>
            <a:r>
              <a:rPr lang="en-US" dirty="0"/>
              <a:t>Matching strings that we should not have matched (there, then, other)</a:t>
            </a:r>
          </a:p>
          <a:p>
            <a:pPr lvl="2" eaLnBrk="1" hangingPunct="1"/>
            <a:r>
              <a:rPr lang="en-US" dirty="0"/>
              <a:t>False positives  </a:t>
            </a:r>
          </a:p>
          <a:p>
            <a:pPr lvl="1" eaLnBrk="1" hangingPunct="1"/>
            <a:r>
              <a:rPr lang="en-US" dirty="0"/>
              <a:t>Not matching things that we should have matched (The)</a:t>
            </a:r>
          </a:p>
          <a:p>
            <a:pPr lvl="2" eaLnBrk="1" hangingPunct="1"/>
            <a:r>
              <a:rPr lang="en-US" dirty="0"/>
              <a:t>False negatives  </a:t>
            </a:r>
          </a:p>
        </p:txBody>
      </p:sp>
      <p:sp>
        <p:nvSpPr>
          <p:cNvPr id="82" name="Rectangle 8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81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18" name="Rectangle 2"/>
          <p:cNvSpPr>
            <a:spLocks noGrp="1" noChangeArrowheads="1"/>
          </p:cNvSpPr>
          <p:nvPr>
            <p:ph type="title"/>
          </p:nvPr>
        </p:nvSpPr>
        <p:spPr>
          <a:xfrm>
            <a:off x="800100" y="5252936"/>
            <a:ext cx="7543800" cy="1028715"/>
          </a:xfrm>
        </p:spPr>
        <p:txBody>
          <a:bodyPr anchor="ctr">
            <a:normAutofit/>
          </a:bodyPr>
          <a:lstStyle/>
          <a:p>
            <a:pPr algn="ctr"/>
            <a:r>
              <a:rPr lang="en-US" dirty="0">
                <a:solidFill>
                  <a:srgbClr val="FFFFFF"/>
                </a:solidFill>
              </a:rPr>
              <a:t>Errors</a:t>
            </a:r>
          </a:p>
        </p:txBody>
      </p:sp>
      <p:sp>
        <p:nvSpPr>
          <p:cNvPr id="86019" name="Rectangle 3"/>
          <p:cNvSpPr>
            <a:spLocks noGrp="1" noChangeArrowheads="1"/>
          </p:cNvSpPr>
          <p:nvPr>
            <p:ph idx="1"/>
          </p:nvPr>
        </p:nvSpPr>
        <p:spPr>
          <a:xfrm>
            <a:off x="822960" y="1086678"/>
            <a:ext cx="7520940" cy="3471467"/>
          </a:xfrm>
        </p:spPr>
        <p:txBody>
          <a:bodyPr>
            <a:normAutofit/>
          </a:bodyPr>
          <a:lstStyle/>
          <a:p>
            <a:r>
              <a:rPr lang="en-US"/>
              <a:t>In NLP we are always dealing with these kinds of errors.</a:t>
            </a:r>
          </a:p>
          <a:p>
            <a:r>
              <a:rPr lang="en-US"/>
              <a:t>Reducing the error rate for an application often involves two antagonistic efforts: </a:t>
            </a:r>
          </a:p>
          <a:p>
            <a:pPr lvl="1"/>
            <a:r>
              <a:rPr lang="en-US"/>
              <a:t>Increasing accuracy or precision (minimizing false positives)</a:t>
            </a:r>
          </a:p>
          <a:p>
            <a:pPr lvl="1"/>
            <a:r>
              <a:rPr lang="en-US"/>
              <a:t>Increasing coverage or recall (minimizing false negatives).</a:t>
            </a:r>
          </a:p>
        </p:txBody>
      </p:sp>
      <p:sp>
        <p:nvSpPr>
          <p:cNvPr id="79" name="Rectangle 78">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8287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Title 1"/>
          <p:cNvSpPr>
            <a:spLocks noGrp="1"/>
          </p:cNvSpPr>
          <p:nvPr>
            <p:ph type="title"/>
          </p:nvPr>
        </p:nvSpPr>
        <p:spPr>
          <a:xfrm>
            <a:off x="4808763" y="634946"/>
            <a:ext cx="3845379" cy="1450757"/>
          </a:xfrm>
        </p:spPr>
        <p:txBody>
          <a:bodyPr>
            <a:normAutofit/>
          </a:bodyPr>
          <a:lstStyle/>
          <a:p>
            <a:r>
              <a:rPr lang="en-US" dirty="0"/>
              <a:t>Role of Regular Expressions</a:t>
            </a:r>
          </a:p>
        </p:txBody>
      </p:sp>
      <p:pic>
        <p:nvPicPr>
          <p:cNvPr id="5" name="Picture 4">
            <a:extLst>
              <a:ext uri="{FF2B5EF4-FFF2-40B4-BE49-F238E27FC236}">
                <a16:creationId xmlns:a16="http://schemas.microsoft.com/office/drawing/2014/main" id="{A77C5F8E-3F9A-8946-9649-DA42A3FC5652}"/>
              </a:ext>
            </a:extLst>
          </p:cNvPr>
          <p:cNvPicPr>
            <a:picLocks noChangeAspect="1"/>
          </p:cNvPicPr>
          <p:nvPr/>
        </p:nvPicPr>
        <p:blipFill>
          <a:blip r:embed="rId3"/>
          <a:stretch>
            <a:fillRect/>
          </a:stretch>
        </p:blipFill>
        <p:spPr>
          <a:xfrm>
            <a:off x="482394" y="1198742"/>
            <a:ext cx="4088720" cy="4140475"/>
          </a:xfrm>
          <a:prstGeom prst="rect">
            <a:avLst/>
          </a:prstGeom>
        </p:spPr>
      </p:pic>
      <p:cxnSp>
        <p:nvCxnSpPr>
          <p:cNvPr id="77" name="Straight Connector 76">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0115" name="Content Placeholder 2"/>
          <p:cNvSpPr>
            <a:spLocks noGrp="1"/>
          </p:cNvSpPr>
          <p:nvPr>
            <p:ph idx="1"/>
          </p:nvPr>
        </p:nvSpPr>
        <p:spPr>
          <a:xfrm>
            <a:off x="4808763" y="2198914"/>
            <a:ext cx="3845379" cy="3670180"/>
          </a:xfrm>
        </p:spPr>
        <p:txBody>
          <a:bodyPr>
            <a:normAutofit/>
          </a:bodyPr>
          <a:lstStyle/>
          <a:p>
            <a:r>
              <a:rPr lang="en-US" dirty="0"/>
              <a:t>Regular expressions play a surprisingly large role</a:t>
            </a:r>
          </a:p>
          <a:p>
            <a:pPr lvl="1"/>
            <a:r>
              <a:rPr lang="en-US" dirty="0"/>
              <a:t>Sophisticated sequences of regular expressions are often the first model for any text processing text</a:t>
            </a:r>
          </a:p>
          <a:p>
            <a:r>
              <a:rPr lang="en-US" dirty="0"/>
              <a:t>For many hard tasks, we use machine learning classifiers</a:t>
            </a:r>
          </a:p>
          <a:p>
            <a:pPr lvl="1"/>
            <a:r>
              <a:rPr lang="en-US" dirty="0"/>
              <a:t>But regular expressions are used as features in the classifiers</a:t>
            </a:r>
          </a:p>
          <a:p>
            <a:pPr lvl="1"/>
            <a:r>
              <a:rPr lang="en-US" dirty="0"/>
              <a:t>Can be very useful in capturing generalizations</a:t>
            </a:r>
          </a:p>
          <a:p>
            <a:pPr lvl="1"/>
            <a:endParaRPr lang="en-US" dirty="0"/>
          </a:p>
        </p:txBody>
      </p:sp>
      <p:sp>
        <p:nvSpPr>
          <p:cNvPr id="79" name="Rectangle 78">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18" name="Slide Number Placeholder 5"/>
          <p:cNvSpPr>
            <a:spLocks noGrp="1"/>
          </p:cNvSpPr>
          <p:nvPr>
            <p:ph type="sldNum" sz="quarter" idx="12"/>
          </p:nvPr>
        </p:nvSpPr>
        <p:spPr>
          <a:xfrm>
            <a:off x="7425343" y="6459785"/>
            <a:ext cx="984019" cy="365125"/>
          </a:xfrm>
        </p:spPr>
        <p:txBody>
          <a:bodyPr>
            <a:normAutofit/>
          </a:bodyPr>
          <a:lstStyle/>
          <a:p>
            <a:pPr>
              <a:spcAft>
                <a:spcPts val="600"/>
              </a:spcAft>
            </a:pPr>
            <a:fld id="{BB8C8334-E00B-3A45-A77B-332115BBC150}" type="slidenum">
              <a:rPr lang="en-US"/>
              <a:pPr>
                <a:spcAft>
                  <a:spcPts val="600"/>
                </a:spcAft>
              </a:pPr>
              <a:t>23</a:t>
            </a:fld>
            <a:endParaRPr lang="en-US"/>
          </a:p>
        </p:txBody>
      </p:sp>
    </p:spTree>
    <p:extLst>
      <p:ext uri="{BB962C8B-B14F-4D97-AF65-F5344CB8AC3E}">
        <p14:creationId xmlns:p14="http://schemas.microsoft.com/office/powerpoint/2010/main" val="596922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Hearst Patterns</a:t>
            </a:r>
          </a:p>
        </p:txBody>
      </p:sp>
      <p:sp>
        <p:nvSpPr>
          <p:cNvPr id="3" name="Content Placeholder 2"/>
          <p:cNvSpPr>
            <a:spLocks noGrp="1"/>
          </p:cNvSpPr>
          <p:nvPr>
            <p:ph idx="1"/>
          </p:nvPr>
        </p:nvSpPr>
        <p:spPr/>
        <p:txBody>
          <a:bodyPr/>
          <a:lstStyle/>
          <a:p>
            <a:r>
              <a:rPr lang="en-US" dirty="0"/>
              <a:t>In her seminal 1992 paper, entitled Automatic Acquisition of Hyponyms from Large Text Corpora, Marti Hearst defined a set of patterns for identifying </a:t>
            </a:r>
            <a:r>
              <a:rPr lang="en-US" i="1" dirty="0"/>
              <a:t>hypernym/hyponym </a:t>
            </a:r>
            <a:r>
              <a:rPr lang="en-US" dirty="0"/>
              <a:t>relations (also known as </a:t>
            </a:r>
            <a:r>
              <a:rPr lang="en-US" i="1" dirty="0"/>
              <a:t>is-a)</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a:p>
        </p:txBody>
      </p:sp>
      <p:sp>
        <p:nvSpPr>
          <p:cNvPr id="6" name="Rectangle 5"/>
          <p:cNvSpPr/>
          <p:nvPr/>
        </p:nvSpPr>
        <p:spPr bwMode="auto">
          <a:xfrm>
            <a:off x="762000" y="4326650"/>
            <a:ext cx="5566064" cy="1235951"/>
          </a:xfrm>
          <a:prstGeom prst="rect">
            <a:avLst/>
          </a:prstGeom>
          <a:solidFill>
            <a:srgbClr val="FFCC66"/>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Lucida Sans" pitchFamily="-65" charset="0"/>
              </a:rPr>
              <a:t>The bow lute, </a:t>
            </a:r>
            <a:r>
              <a:rPr lang="en-US" sz="2000" b="1" dirty="0">
                <a:latin typeface="Lucida Sans" pitchFamily="-65" charset="0"/>
              </a:rPr>
              <a:t>such as </a:t>
            </a:r>
            <a:r>
              <a:rPr lang="en-US" sz="2000" dirty="0">
                <a:latin typeface="Lucida Sans" pitchFamily="-65" charset="0"/>
              </a:rPr>
              <a:t>the Bambara </a:t>
            </a:r>
            <a:r>
              <a:rPr lang="en-US" sz="2000" dirty="0" err="1">
                <a:latin typeface="Lucida Sans" pitchFamily="-65" charset="0"/>
              </a:rPr>
              <a:t>ndang</a:t>
            </a:r>
            <a:r>
              <a:rPr lang="en-US" sz="2000" dirty="0">
                <a:latin typeface="Lucida Sans" pitchFamily="-65" charset="0"/>
              </a:rPr>
              <a:t>, is plucked and has an individual curved neck for each string </a:t>
            </a:r>
          </a:p>
        </p:txBody>
      </p:sp>
      <p:pic>
        <p:nvPicPr>
          <p:cNvPr id="8" name="Picture 7"/>
          <p:cNvPicPr>
            <a:picLocks noChangeAspect="1"/>
          </p:cNvPicPr>
          <p:nvPr/>
        </p:nvPicPr>
        <p:blipFill>
          <a:blip r:embed="rId2"/>
          <a:stretch>
            <a:fillRect/>
          </a:stretch>
        </p:blipFill>
        <p:spPr>
          <a:xfrm>
            <a:off x="6477000" y="3079998"/>
            <a:ext cx="2451159" cy="3562350"/>
          </a:xfrm>
          <a:prstGeom prst="rect">
            <a:avLst/>
          </a:prstGeom>
        </p:spPr>
      </p:pic>
    </p:spTree>
    <p:extLst>
      <p:ext uri="{BB962C8B-B14F-4D97-AF65-F5344CB8AC3E}">
        <p14:creationId xmlns:p14="http://schemas.microsoft.com/office/powerpoint/2010/main" val="11839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F23C-B8A2-1541-80A9-0C8D135992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DB23B1-4903-414E-91E6-BBE788E47135}"/>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2"/>
          <a:stretch>
            <a:fillRect/>
          </a:stretch>
        </p:blipFill>
        <p:spPr>
          <a:xfrm>
            <a:off x="838200" y="457200"/>
            <a:ext cx="7620000" cy="5715000"/>
          </a:xfrm>
          <a:prstGeom prst="rect">
            <a:avLst/>
          </a:prstGeom>
        </p:spPr>
      </p:pic>
    </p:spTree>
    <p:extLst>
      <p:ext uri="{BB962C8B-B14F-4D97-AF65-F5344CB8AC3E}">
        <p14:creationId xmlns:p14="http://schemas.microsoft.com/office/powerpoint/2010/main" val="4001034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Unix utility: grep</a:t>
            </a:r>
          </a:p>
        </p:txBody>
      </p:sp>
      <p:sp>
        <p:nvSpPr>
          <p:cNvPr id="3" name="Content Placeholder 2"/>
          <p:cNvSpPr>
            <a:spLocks noGrp="1"/>
          </p:cNvSpPr>
          <p:nvPr>
            <p:ph idx="1"/>
          </p:nvPr>
        </p:nvSpPr>
        <p:spPr/>
        <p:txBody>
          <a:bodyPr/>
          <a:lstStyle/>
          <a:p>
            <a:r>
              <a:rPr lang="en-US" dirty="0" err="1"/>
              <a:t>zcat</a:t>
            </a:r>
            <a:r>
              <a:rPr lang="en-US" dirty="0"/>
              <a:t> * | grep " such as " | more</a:t>
            </a:r>
          </a:p>
          <a:p>
            <a:endParaRPr lang="en-US" dirty="0"/>
          </a:p>
          <a:p>
            <a:endParaRPr lang="en-US" dirty="0"/>
          </a:p>
          <a:p>
            <a:endParaRPr lang="en-US" dirty="0"/>
          </a:p>
          <a:p>
            <a:endParaRPr lang="en-US" dirty="0"/>
          </a:p>
          <a:p>
            <a:r>
              <a:rPr lang="en-US" dirty="0" err="1"/>
              <a:t>zcat</a:t>
            </a:r>
            <a:r>
              <a:rPr lang="en-US" dirty="0"/>
              <a:t> * | grep " and other " | more</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26</a:t>
            </a:fld>
            <a:endParaRPr lang="en-US"/>
          </a:p>
        </p:txBody>
      </p:sp>
      <p:sp>
        <p:nvSpPr>
          <p:cNvPr id="5" name="Rectangle 4"/>
          <p:cNvSpPr/>
          <p:nvPr/>
        </p:nvSpPr>
        <p:spPr bwMode="auto">
          <a:xfrm>
            <a:off x="609600" y="2270917"/>
            <a:ext cx="8763000" cy="1676400"/>
          </a:xfrm>
          <a:prstGeom prst="rect">
            <a:avLst/>
          </a:prstGeom>
          <a:solidFill>
            <a:srgbClr val="FFCC66"/>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a:t>management consultants </a:t>
            </a:r>
            <a:r>
              <a:rPr lang="en-US" sz="2000" b="1" dirty="0"/>
              <a:t>such as</a:t>
            </a:r>
            <a:r>
              <a:rPr lang="en-US" sz="2000" dirty="0"/>
              <a:t> McKinsey and CSC Index.</a:t>
            </a:r>
          </a:p>
          <a:p>
            <a:r>
              <a:rPr lang="en-US" sz="2000" dirty="0"/>
              <a:t>social evils </a:t>
            </a:r>
            <a:r>
              <a:rPr lang="en-US" sz="2000" b="1" dirty="0"/>
              <a:t>such as </a:t>
            </a:r>
            <a:r>
              <a:rPr lang="en-US" sz="2000" dirty="0"/>
              <a:t>prostitution, drug addiction and HIV</a:t>
            </a:r>
          </a:p>
          <a:p>
            <a:r>
              <a:rPr lang="en-US" sz="2000" dirty="0"/>
              <a:t>new set of potentially lucrative services, </a:t>
            </a:r>
            <a:r>
              <a:rPr lang="en-US" sz="2000" b="1" dirty="0"/>
              <a:t>such as </a:t>
            </a:r>
            <a:r>
              <a:rPr lang="en-US" sz="2000" dirty="0"/>
              <a:t>movies on demand</a:t>
            </a:r>
          </a:p>
          <a:p>
            <a:r>
              <a:rPr lang="en-US" sz="2000" dirty="0"/>
              <a:t>the students use canned chicken broth such as Swanson's</a:t>
            </a:r>
          </a:p>
          <a:p>
            <a:r>
              <a:rPr lang="en-US" sz="2000" dirty="0"/>
              <a:t>in treating medical conditions such as psoriasis, seasonal</a:t>
            </a:r>
          </a:p>
        </p:txBody>
      </p:sp>
      <p:sp>
        <p:nvSpPr>
          <p:cNvPr id="6" name="Rectangle 5"/>
          <p:cNvSpPr/>
          <p:nvPr/>
        </p:nvSpPr>
        <p:spPr bwMode="auto">
          <a:xfrm>
            <a:off x="609600" y="4574104"/>
            <a:ext cx="8915400" cy="1200150"/>
          </a:xfrm>
          <a:prstGeom prst="rect">
            <a:avLst/>
          </a:prstGeom>
          <a:solidFill>
            <a:srgbClr val="FFCC66"/>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a:t>sanitation problems, the endless red tape </a:t>
            </a:r>
            <a:r>
              <a:rPr lang="en-US" sz="2000" b="1" dirty="0"/>
              <a:t>and other </a:t>
            </a:r>
            <a:r>
              <a:rPr lang="en-US" sz="2000" dirty="0"/>
              <a:t>difficulties</a:t>
            </a:r>
          </a:p>
          <a:p>
            <a:r>
              <a:rPr lang="en-US" sz="2000" dirty="0"/>
              <a:t>Court records </a:t>
            </a:r>
            <a:r>
              <a:rPr lang="en-US" sz="2000" b="1" dirty="0"/>
              <a:t>and other </a:t>
            </a:r>
            <a:r>
              <a:rPr lang="en-US" sz="2000" dirty="0"/>
              <a:t>documents show that Angela </a:t>
            </a:r>
            <a:r>
              <a:rPr lang="en-US" sz="2000" dirty="0" err="1"/>
              <a:t>Tene</a:t>
            </a:r>
            <a:endParaRPr lang="en-US" sz="2000" dirty="0"/>
          </a:p>
          <a:p>
            <a:r>
              <a:rPr lang="en-US" sz="2000" dirty="0"/>
              <a:t>providing dominoes, card games </a:t>
            </a:r>
            <a:r>
              <a:rPr lang="en-US" sz="2000" b="1" dirty="0"/>
              <a:t>and other </a:t>
            </a:r>
            <a:r>
              <a:rPr lang="en-US" sz="2000" dirty="0"/>
              <a:t>recreation to help asylum</a:t>
            </a:r>
          </a:p>
          <a:p>
            <a:r>
              <a:rPr lang="en-US" sz="2000" dirty="0"/>
              <a:t>malls, swap meets, colleges, barber shops and other popular haunts</a:t>
            </a:r>
          </a:p>
        </p:txBody>
      </p:sp>
    </p:spTree>
    <p:extLst>
      <p:ext uri="{BB962C8B-B14F-4D97-AF65-F5344CB8AC3E}">
        <p14:creationId xmlns:p14="http://schemas.microsoft.com/office/powerpoint/2010/main" val="25774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a:t>Basic Text Processing</a:t>
            </a:r>
            <a:endParaRPr lang="en-US">
              <a:latin typeface="Lucida Sans" charset="0"/>
              <a:ea typeface="ＭＳ Ｐゴシック" charset="0"/>
              <a:cs typeface="ＭＳ Ｐゴシック" charset="0"/>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r>
              <a:rPr lang="en-US">
                <a:solidFill>
                  <a:srgbClr val="FFFFFF"/>
                </a:solidFill>
                <a:latin typeface="Calibri" charset="0"/>
              </a:rPr>
              <a:t>Word tokenization</a:t>
            </a:r>
          </a:p>
          <a:p>
            <a:pPr eaLnBrk="1" hangingPunct="1">
              <a:buFont typeface="Times" charset="0"/>
              <a:buNone/>
            </a:pPr>
            <a:endParaRPr lang="en-US">
              <a:solidFill>
                <a:srgbClr val="FFFFFF"/>
              </a:solidFill>
              <a:latin typeface="Lucida Sans" charset="0"/>
              <a:ea typeface="ＭＳ Ｐゴシック" charset="0"/>
              <a:cs typeface="ＭＳ Ｐゴシック" charset="0"/>
            </a:endParaRP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651786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Text Normalization</a:t>
            </a:r>
          </a:p>
        </p:txBody>
      </p:sp>
      <p:sp>
        <p:nvSpPr>
          <p:cNvPr id="20483" name="Rectangle 3"/>
          <p:cNvSpPr>
            <a:spLocks noGrp="1" noChangeArrowheads="1"/>
          </p:cNvSpPr>
          <p:nvPr>
            <p:ph idx="1"/>
          </p:nvPr>
        </p:nvSpPr>
        <p:spPr/>
        <p:txBody>
          <a:bodyPr/>
          <a:lstStyle/>
          <a:p>
            <a:pPr>
              <a:lnSpc>
                <a:spcPct val="90000"/>
              </a:lnSpc>
            </a:pPr>
            <a:r>
              <a:rPr lang="en-US" sz="3200" dirty="0"/>
              <a:t>Every NLP task needs to do text normalization: </a:t>
            </a:r>
          </a:p>
          <a:p>
            <a:pPr marL="914400" lvl="1" indent="-457200">
              <a:buFont typeface="+mj-lt"/>
              <a:buAutoNum type="arabicPeriod"/>
            </a:pPr>
            <a:r>
              <a:rPr lang="en-US" sz="2800" dirty="0"/>
              <a:t>Segmenting/tokenizing words in running text</a:t>
            </a:r>
          </a:p>
          <a:p>
            <a:pPr marL="914400" lvl="1" indent="-457200">
              <a:buFont typeface="+mj-lt"/>
              <a:buAutoNum type="arabicPeriod"/>
            </a:pPr>
            <a:r>
              <a:rPr lang="en-US" sz="2800" dirty="0"/>
              <a:t>Normalizing word formats</a:t>
            </a:r>
          </a:p>
          <a:p>
            <a:pPr marL="914400" lvl="1" indent="-457200">
              <a:buFont typeface="+mj-lt"/>
              <a:buAutoNum type="arabicPeriod"/>
            </a:pPr>
            <a:r>
              <a:rPr lang="en-US" sz="2800" dirty="0"/>
              <a:t>Segmenting sentences in running text</a:t>
            </a:r>
            <a:endParaRPr lang="en-US" sz="3200" b="1" dirty="0"/>
          </a:p>
          <a:p>
            <a:pPr lvl="1">
              <a:lnSpc>
                <a:spcPct val="90000"/>
              </a:lnSpc>
              <a:buFont typeface="Wingdings" charset="2"/>
              <a:buNone/>
            </a:pPr>
            <a:endParaRPr lang="en-US" sz="2000" b="1" dirty="0">
              <a:latin typeface="Courier" charset="0"/>
            </a:endParaRPr>
          </a:p>
          <a:p>
            <a:pPr>
              <a:lnSpc>
                <a:spcPct val="90000"/>
              </a:lnSpc>
            </a:pPr>
            <a:endParaRPr lang="en-US" sz="1800" b="1" dirty="0">
              <a:latin typeface="Courier" charset="0"/>
            </a:endParaRPr>
          </a:p>
          <a:p>
            <a:pPr>
              <a:lnSpc>
                <a:spcPct val="90000"/>
              </a:lnSpc>
            </a:pPr>
            <a:endParaRPr lang="en-US" sz="1800" dirty="0"/>
          </a:p>
        </p:txBody>
      </p:sp>
    </p:spTree>
    <p:extLst>
      <p:ext uri="{BB962C8B-B14F-4D97-AF65-F5344CB8AC3E}">
        <p14:creationId xmlns:p14="http://schemas.microsoft.com/office/powerpoint/2010/main" val="37532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7"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8"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530" name="Rectangle 2"/>
          <p:cNvSpPr>
            <a:spLocks noGrp="1" noChangeArrowheads="1"/>
          </p:cNvSpPr>
          <p:nvPr>
            <p:ph type="title"/>
          </p:nvPr>
        </p:nvSpPr>
        <p:spPr>
          <a:xfrm>
            <a:off x="800100" y="5252936"/>
            <a:ext cx="7543800" cy="1028715"/>
          </a:xfrm>
        </p:spPr>
        <p:txBody>
          <a:bodyPr anchor="ctr">
            <a:normAutofit/>
          </a:bodyPr>
          <a:lstStyle/>
          <a:p>
            <a:pPr algn="ctr"/>
            <a:r>
              <a:rPr lang="en-US">
                <a:solidFill>
                  <a:srgbClr val="FFFFFF"/>
                </a:solidFill>
              </a:rPr>
              <a:t>How many words?</a:t>
            </a:r>
          </a:p>
        </p:txBody>
      </p:sp>
      <p:sp>
        <p:nvSpPr>
          <p:cNvPr id="22531" name="Rectangle 3"/>
          <p:cNvSpPr>
            <a:spLocks noGrp="1" noChangeArrowheads="1"/>
          </p:cNvSpPr>
          <p:nvPr>
            <p:ph sz="quarter" idx="1"/>
          </p:nvPr>
        </p:nvSpPr>
        <p:spPr>
          <a:xfrm>
            <a:off x="822960" y="1086678"/>
            <a:ext cx="7520940" cy="3471467"/>
          </a:xfrm>
        </p:spPr>
        <p:txBody>
          <a:bodyPr>
            <a:normAutofit/>
          </a:bodyPr>
          <a:lstStyle/>
          <a:p>
            <a:r>
              <a:rPr lang="en-US" i="1" dirty="0"/>
              <a:t>I do uh main- mainly business data processing</a:t>
            </a:r>
          </a:p>
          <a:p>
            <a:pPr lvl="1"/>
            <a:r>
              <a:rPr lang="en-US" dirty="0"/>
              <a:t>Fragments, filled pauses</a:t>
            </a:r>
          </a:p>
          <a:p>
            <a:r>
              <a:rPr lang="en-US" i="1" dirty="0"/>
              <a:t>Seuss’s cat in the hat is different from other cats! </a:t>
            </a:r>
          </a:p>
          <a:p>
            <a:pPr lvl="1"/>
            <a:r>
              <a:rPr lang="en-US" b="1" dirty="0"/>
              <a:t>Lemma</a:t>
            </a:r>
            <a:r>
              <a:rPr lang="en-US" dirty="0"/>
              <a:t>: same stem, part of speech, rough word sense</a:t>
            </a:r>
          </a:p>
          <a:p>
            <a:pPr lvl="2"/>
            <a:r>
              <a:rPr lang="en-US" dirty="0"/>
              <a:t>cat and cats = same lemma</a:t>
            </a:r>
          </a:p>
          <a:p>
            <a:pPr lvl="1"/>
            <a:r>
              <a:rPr lang="en-US" b="1" dirty="0"/>
              <a:t>Wordform</a:t>
            </a:r>
            <a:r>
              <a:rPr lang="en-US" dirty="0"/>
              <a:t>: the full inflected surface form</a:t>
            </a:r>
          </a:p>
          <a:p>
            <a:pPr lvl="2"/>
            <a:r>
              <a:rPr lang="en-US" dirty="0"/>
              <a:t>cat and cats = different wordforms</a:t>
            </a:r>
          </a:p>
        </p:txBody>
      </p:sp>
      <p:sp>
        <p:nvSpPr>
          <p:cNvPr id="22539"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58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53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09" name="Rectangle 19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a:latin typeface="Calibri (Headings)"/>
                <a:cs typeface="Calibri (Headings)"/>
              </a:rPr>
              <a:t>Text Classification with Na</a:t>
            </a:r>
            <a:r>
              <a:rPr lang="fr-FR">
                <a:latin typeface="Calibri (Headings)"/>
                <a:cs typeface="Calibri (Headings)"/>
              </a:rPr>
              <a:t>ï</a:t>
            </a:r>
            <a:r>
              <a:rPr lang="en-US">
                <a:latin typeface="Calibri (Headings)"/>
                <a:cs typeface="Calibri (Headings)"/>
              </a:rPr>
              <a:t>ve Bayes</a:t>
            </a:r>
            <a:endParaRPr lang="en-US" dirty="0">
              <a:latin typeface="Calibri (Headings)"/>
              <a:ea typeface="ＭＳ Ｐゴシック" charset="0"/>
              <a:cs typeface="Calibri (Headings)"/>
            </a:endParaRPr>
          </a:p>
        </p:txBody>
      </p:sp>
      <p:sp>
        <p:nvSpPr>
          <p:cNvPr id="16410" name="Rectangle 19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
        <p:nvSpPr>
          <p:cNvPr id="16411" name="Rectangle 19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9536027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800100" y="5252936"/>
            <a:ext cx="7543800" cy="1028715"/>
          </a:xfrm>
        </p:spPr>
        <p:txBody>
          <a:bodyPr anchor="ctr">
            <a:normAutofit/>
          </a:bodyPr>
          <a:lstStyle/>
          <a:p>
            <a:pPr algn="ctr"/>
            <a:r>
              <a:rPr lang="en-US">
                <a:solidFill>
                  <a:srgbClr val="FFFFFF"/>
                </a:solidFill>
              </a:rPr>
              <a:t>How many words?</a:t>
            </a:r>
          </a:p>
        </p:txBody>
      </p:sp>
      <p:sp>
        <p:nvSpPr>
          <p:cNvPr id="24579" name="Rectangle 3"/>
          <p:cNvSpPr>
            <a:spLocks noGrp="1" noChangeArrowheads="1"/>
          </p:cNvSpPr>
          <p:nvPr>
            <p:ph sz="quarter" idx="1"/>
          </p:nvPr>
        </p:nvSpPr>
        <p:spPr>
          <a:xfrm>
            <a:off x="822960" y="1086678"/>
            <a:ext cx="7520940" cy="3471467"/>
          </a:xfrm>
        </p:spPr>
        <p:txBody>
          <a:bodyPr>
            <a:normAutofit/>
          </a:bodyPr>
          <a:lstStyle/>
          <a:p>
            <a:pPr marL="0" indent="0">
              <a:buNone/>
            </a:pPr>
            <a:r>
              <a:rPr lang="en-US" i="1" dirty="0"/>
              <a:t>they lay back on the San Francisco grass and looked at the stars and their</a:t>
            </a:r>
          </a:p>
          <a:p>
            <a:endParaRPr lang="en-US" dirty="0"/>
          </a:p>
          <a:p>
            <a:r>
              <a:rPr lang="en-US" b="1" dirty="0"/>
              <a:t>Type</a:t>
            </a:r>
            <a:r>
              <a:rPr lang="en-US" dirty="0"/>
              <a:t>: an element of the vocabulary.</a:t>
            </a:r>
            <a:endParaRPr lang="en-US" b="1" dirty="0"/>
          </a:p>
          <a:p>
            <a:r>
              <a:rPr lang="en-US" b="1" dirty="0"/>
              <a:t>Token</a:t>
            </a:r>
            <a:r>
              <a:rPr lang="en-US" dirty="0"/>
              <a:t>: an instance of that type in running text.</a:t>
            </a:r>
          </a:p>
          <a:p>
            <a:r>
              <a:rPr lang="en-US" dirty="0"/>
              <a:t>How many?</a:t>
            </a:r>
          </a:p>
          <a:p>
            <a:pPr lvl="1"/>
            <a:r>
              <a:rPr lang="en-US" dirty="0"/>
              <a:t>15 tokens (or 14)</a:t>
            </a:r>
          </a:p>
          <a:p>
            <a:pPr lvl="1"/>
            <a:r>
              <a:rPr lang="en-US" dirty="0"/>
              <a:t>13 types (or 12) (or 11?)</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890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7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800100" y="5252936"/>
            <a:ext cx="7543800" cy="1028715"/>
          </a:xfrm>
        </p:spPr>
        <p:txBody>
          <a:bodyPr anchor="ctr">
            <a:normAutofit/>
          </a:bodyPr>
          <a:lstStyle/>
          <a:p>
            <a:pPr algn="ctr"/>
            <a:r>
              <a:rPr lang="en-US">
                <a:solidFill>
                  <a:srgbClr val="FFFFFF"/>
                </a:solidFill>
              </a:rPr>
              <a:t>How many words?</a:t>
            </a:r>
          </a:p>
        </p:txBody>
      </p:sp>
      <p:sp>
        <p:nvSpPr>
          <p:cNvPr id="24579" name="Rectangle 3"/>
          <p:cNvSpPr>
            <a:spLocks noGrp="1" noChangeArrowheads="1"/>
          </p:cNvSpPr>
          <p:nvPr>
            <p:ph sz="quarter" idx="1"/>
          </p:nvPr>
        </p:nvSpPr>
        <p:spPr>
          <a:xfrm>
            <a:off x="822960" y="1086678"/>
            <a:ext cx="7520940" cy="3471467"/>
          </a:xfrm>
        </p:spPr>
        <p:txBody>
          <a:bodyPr>
            <a:normAutofit/>
          </a:bodyPr>
          <a:lstStyle/>
          <a:p>
            <a:pPr marL="0" indent="0">
              <a:buNone/>
            </a:pPr>
            <a:r>
              <a:rPr lang="en-US" b="1" i="1" dirty="0"/>
              <a:t>N</a:t>
            </a:r>
            <a:r>
              <a:rPr lang="en-US" dirty="0"/>
              <a:t> = number of tokens</a:t>
            </a:r>
          </a:p>
          <a:p>
            <a:pPr marL="0" indent="0">
              <a:buNone/>
            </a:pPr>
            <a:r>
              <a:rPr lang="en-US" b="1" i="1" dirty="0"/>
              <a:t>V</a:t>
            </a:r>
            <a:r>
              <a:rPr lang="en-US" dirty="0"/>
              <a:t> = vocabulary = set of types</a:t>
            </a:r>
          </a:p>
          <a:p>
            <a:pPr marL="457200" lvl="1" indent="0">
              <a:buNone/>
            </a:pPr>
            <a:r>
              <a:rPr lang="en-US" dirty="0"/>
              <a:t>|</a:t>
            </a:r>
            <a:r>
              <a:rPr lang="en-US" i="1" dirty="0"/>
              <a:t>V</a:t>
            </a:r>
            <a:r>
              <a:rPr lang="en-US" dirty="0"/>
              <a:t>|</a:t>
            </a:r>
            <a:r>
              <a:rPr lang="en-US" i="1" dirty="0"/>
              <a:t> </a:t>
            </a:r>
            <a:r>
              <a:rPr lang="en-US" dirty="0"/>
              <a:t>is the size of the vocabulary</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able 6">
            <a:extLst>
              <a:ext uri="{FF2B5EF4-FFF2-40B4-BE49-F238E27FC236}">
                <a16:creationId xmlns:a16="http://schemas.microsoft.com/office/drawing/2014/main" id="{042EC4A0-81BE-D444-9C98-734DDDC02A8E}"/>
              </a:ext>
            </a:extLst>
          </p:cNvPr>
          <p:cNvGraphicFramePr>
            <a:graphicFrameLocks noGrp="1"/>
          </p:cNvGraphicFramePr>
          <p:nvPr>
            <p:extLst>
              <p:ext uri="{D42A27DB-BD31-4B8C-83A1-F6EECF244321}">
                <p14:modId xmlns:p14="http://schemas.microsoft.com/office/powerpoint/2010/main" val="402612195"/>
              </p:ext>
            </p:extLst>
          </p:nvPr>
        </p:nvGraphicFramePr>
        <p:xfrm>
          <a:off x="822960" y="2411418"/>
          <a:ext cx="7010400" cy="175260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gridCol w="23368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Tokens = N</a:t>
                      </a:r>
                    </a:p>
                  </a:txBody>
                  <a:tcPr/>
                </a:tc>
                <a:tc>
                  <a:txBody>
                    <a:bodyPr/>
                    <a:lstStyle/>
                    <a:p>
                      <a:r>
                        <a:rPr lang="en-US" dirty="0"/>
                        <a:t>Types = |V|</a:t>
                      </a:r>
                    </a:p>
                  </a:txBody>
                  <a:tcPr/>
                </a:tc>
                <a:extLst>
                  <a:ext uri="{0D108BD9-81ED-4DB2-BD59-A6C34878D82A}">
                    <a16:rowId xmlns:a16="http://schemas.microsoft.com/office/drawing/2014/main" val="10000"/>
                  </a:ext>
                </a:extLst>
              </a:tr>
              <a:tr h="370840">
                <a:tc>
                  <a:txBody>
                    <a:bodyPr/>
                    <a:lstStyle/>
                    <a:p>
                      <a:r>
                        <a:rPr lang="en-US" dirty="0"/>
                        <a:t>Switchboard phone</a:t>
                      </a:r>
                      <a:r>
                        <a:rPr lang="en-US" baseline="0" dirty="0"/>
                        <a:t> conversations</a:t>
                      </a:r>
                      <a:endParaRPr lang="en-US" dirty="0"/>
                    </a:p>
                  </a:txBody>
                  <a:tcPr/>
                </a:tc>
                <a:tc>
                  <a:txBody>
                    <a:bodyPr/>
                    <a:lstStyle/>
                    <a:p>
                      <a:r>
                        <a:rPr lang="en-US" dirty="0"/>
                        <a:t>2.4 million</a:t>
                      </a:r>
                    </a:p>
                  </a:txBody>
                  <a:tcPr/>
                </a:tc>
                <a:tc>
                  <a:txBody>
                    <a:bodyPr/>
                    <a:lstStyle/>
                    <a:p>
                      <a:r>
                        <a:rPr lang="en-US" dirty="0"/>
                        <a:t>20</a:t>
                      </a:r>
                      <a:r>
                        <a:rPr lang="en-US" baseline="0" dirty="0"/>
                        <a:t> thousand</a:t>
                      </a:r>
                      <a:endParaRPr lang="en-US" dirty="0"/>
                    </a:p>
                  </a:txBody>
                  <a:tcPr/>
                </a:tc>
                <a:extLst>
                  <a:ext uri="{0D108BD9-81ED-4DB2-BD59-A6C34878D82A}">
                    <a16:rowId xmlns:a16="http://schemas.microsoft.com/office/drawing/2014/main" val="10001"/>
                  </a:ext>
                </a:extLst>
              </a:tr>
              <a:tr h="370840">
                <a:tc>
                  <a:txBody>
                    <a:bodyPr/>
                    <a:lstStyle/>
                    <a:p>
                      <a:r>
                        <a:rPr lang="en-US" dirty="0"/>
                        <a:t>Shakespeare</a:t>
                      </a:r>
                    </a:p>
                  </a:txBody>
                  <a:tcPr/>
                </a:tc>
                <a:tc>
                  <a:txBody>
                    <a:bodyPr/>
                    <a:lstStyle/>
                    <a:p>
                      <a:r>
                        <a:rPr lang="en-US" dirty="0"/>
                        <a:t>884,000</a:t>
                      </a:r>
                    </a:p>
                  </a:txBody>
                  <a:tcPr/>
                </a:tc>
                <a:tc>
                  <a:txBody>
                    <a:bodyPr/>
                    <a:lstStyle/>
                    <a:p>
                      <a:r>
                        <a:rPr lang="en-US" dirty="0"/>
                        <a:t>31</a:t>
                      </a:r>
                      <a:r>
                        <a:rPr lang="en-US" baseline="0" dirty="0"/>
                        <a:t> thousand</a:t>
                      </a:r>
                      <a:endParaRPr lang="en-US" dirty="0"/>
                    </a:p>
                  </a:txBody>
                  <a:tcPr/>
                </a:tc>
                <a:extLst>
                  <a:ext uri="{0D108BD9-81ED-4DB2-BD59-A6C34878D82A}">
                    <a16:rowId xmlns:a16="http://schemas.microsoft.com/office/drawing/2014/main" val="10002"/>
                  </a:ext>
                </a:extLst>
              </a:tr>
              <a:tr h="370840">
                <a:tc>
                  <a:txBody>
                    <a:bodyPr/>
                    <a:lstStyle/>
                    <a:p>
                      <a:r>
                        <a:rPr lang="en-US" dirty="0"/>
                        <a:t>Google N-grams</a:t>
                      </a:r>
                    </a:p>
                  </a:txBody>
                  <a:tcPr/>
                </a:tc>
                <a:tc>
                  <a:txBody>
                    <a:bodyPr/>
                    <a:lstStyle/>
                    <a:p>
                      <a:r>
                        <a:rPr lang="en-US" dirty="0"/>
                        <a:t>1 trillion</a:t>
                      </a:r>
                    </a:p>
                  </a:txBody>
                  <a:tcPr/>
                </a:tc>
                <a:tc>
                  <a:txBody>
                    <a:bodyPr/>
                    <a:lstStyle/>
                    <a:p>
                      <a:r>
                        <a:rPr lang="en-US" dirty="0"/>
                        <a:t>13 million</a:t>
                      </a:r>
                    </a:p>
                  </a:txBody>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1CFF2FC9-0F6B-5F46-8F3D-2883B4CC9568}"/>
              </a:ext>
            </a:extLst>
          </p:cNvPr>
          <p:cNvSpPr txBox="1"/>
          <p:nvPr/>
        </p:nvSpPr>
        <p:spPr>
          <a:xfrm>
            <a:off x="2743200" y="4338033"/>
            <a:ext cx="3859775" cy="677108"/>
          </a:xfrm>
          <a:prstGeom prst="rect">
            <a:avLst/>
          </a:prstGeom>
          <a:noFill/>
        </p:spPr>
        <p:txBody>
          <a:bodyPr wrap="none" rtlCol="0">
            <a:spAutoFit/>
          </a:bodyPr>
          <a:lstStyle/>
          <a:p>
            <a:r>
              <a:rPr lang="en-US" sz="2000" dirty="0">
                <a:latin typeface="Calibri"/>
                <a:cs typeface="Calibri"/>
              </a:rPr>
              <a:t>Church and Gale (1990)</a:t>
            </a:r>
            <a:r>
              <a:rPr lang="en-US" dirty="0">
                <a:latin typeface="Calibri"/>
                <a:cs typeface="Calibri"/>
              </a:rPr>
              <a:t>: |V| &gt; O(N</a:t>
            </a:r>
            <a:r>
              <a:rPr lang="en-US" baseline="30000" dirty="0">
                <a:latin typeface="Calibri"/>
                <a:cs typeface="Calibri"/>
              </a:rPr>
              <a:t>½</a:t>
            </a:r>
            <a:r>
              <a:rPr lang="en-US" dirty="0">
                <a:latin typeface="Calibri"/>
                <a:cs typeface="Calibri"/>
              </a:rPr>
              <a:t>)</a:t>
            </a:r>
          </a:p>
          <a:p>
            <a:endParaRPr lang="en-US" dirty="0"/>
          </a:p>
        </p:txBody>
      </p:sp>
    </p:spTree>
    <p:extLst>
      <p:ext uri="{BB962C8B-B14F-4D97-AF65-F5344CB8AC3E}">
        <p14:creationId xmlns:p14="http://schemas.microsoft.com/office/powerpoint/2010/main" val="29053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Tokenization in UNIX</a:t>
            </a:r>
          </a:p>
        </p:txBody>
      </p:sp>
      <p:sp>
        <p:nvSpPr>
          <p:cNvPr id="3" name="Content Placeholder 2"/>
          <p:cNvSpPr>
            <a:spLocks noGrp="1"/>
          </p:cNvSpPr>
          <p:nvPr>
            <p:ph idx="1"/>
          </p:nvPr>
        </p:nvSpPr>
        <p:spPr>
          <a:xfrm>
            <a:off x="304800" y="2209800"/>
            <a:ext cx="8534400" cy="3790950"/>
          </a:xfrm>
        </p:spPr>
        <p:txBody>
          <a:bodyPr/>
          <a:lstStyle/>
          <a:p>
            <a:r>
              <a:rPr lang="en-US" dirty="0"/>
              <a:t>(Inspired by Ken Church’s UNIX for Poets.)</a:t>
            </a:r>
          </a:p>
          <a:p>
            <a:r>
              <a:rPr lang="en-US" dirty="0"/>
              <a:t>Given a text file, output the word tokens and their frequencies</a:t>
            </a:r>
          </a:p>
          <a:p>
            <a:pPr marL="0" indent="0">
              <a:buNone/>
            </a:pPr>
            <a:r>
              <a:rPr lang="fr-FR" dirty="0">
                <a:latin typeface="Courier"/>
                <a:cs typeface="Courier"/>
              </a:rPr>
              <a:t>tr -</a:t>
            </a:r>
            <a:r>
              <a:rPr lang="fr-FR" dirty="0" err="1">
                <a:latin typeface="Courier"/>
                <a:cs typeface="Courier"/>
              </a:rPr>
              <a:t>sc</a:t>
            </a:r>
            <a:r>
              <a:rPr lang="fr-FR" dirty="0">
                <a:latin typeface="Courier"/>
                <a:cs typeface="Courier"/>
              </a:rPr>
              <a:t> ’A-</a:t>
            </a:r>
            <a:r>
              <a:rPr lang="fr-FR" dirty="0" err="1">
                <a:latin typeface="Courier"/>
                <a:cs typeface="Courier"/>
              </a:rPr>
              <a:t>Za</a:t>
            </a:r>
            <a:r>
              <a:rPr lang="fr-FR" dirty="0">
                <a:latin typeface="Courier"/>
                <a:cs typeface="Courier"/>
              </a:rPr>
              <a:t>-z’ ’\n’ &lt; </a:t>
            </a:r>
            <a:r>
              <a:rPr lang="fr-FR" dirty="0" err="1">
                <a:latin typeface="Courier"/>
                <a:cs typeface="Courier"/>
              </a:rPr>
              <a:t>shakes.txt</a:t>
            </a:r>
            <a:r>
              <a:rPr lang="fr-FR" dirty="0">
                <a:latin typeface="Courier"/>
                <a:cs typeface="Courier"/>
              </a:rPr>
              <a:t> </a:t>
            </a:r>
          </a:p>
          <a:p>
            <a:pPr marL="0" indent="0">
              <a:buNone/>
            </a:pPr>
            <a:r>
              <a:rPr lang="fr-FR" dirty="0">
                <a:latin typeface="Courier"/>
                <a:cs typeface="Courier"/>
              </a:rPr>
              <a:t>     | </a:t>
            </a:r>
            <a:r>
              <a:rPr lang="en-US" dirty="0">
                <a:latin typeface="Courier"/>
                <a:cs typeface="Courier"/>
              </a:rPr>
              <a:t>sort </a:t>
            </a:r>
          </a:p>
          <a:p>
            <a:pPr marL="0" indent="0">
              <a:buNone/>
            </a:pPr>
            <a:r>
              <a:rPr lang="en-US" dirty="0">
                <a:latin typeface="Courier"/>
                <a:cs typeface="Courier"/>
              </a:rPr>
              <a:t>     | </a:t>
            </a:r>
            <a:r>
              <a:rPr lang="en-US" dirty="0" err="1">
                <a:latin typeface="Courier"/>
                <a:cs typeface="Courier"/>
              </a:rPr>
              <a:t>uniq</a:t>
            </a:r>
            <a:r>
              <a:rPr lang="en-US" dirty="0">
                <a:latin typeface="Courier"/>
                <a:cs typeface="Courier"/>
              </a:rPr>
              <a:t> –c </a:t>
            </a:r>
            <a:r>
              <a:rPr lang="en-US" sz="1200" dirty="0">
                <a:latin typeface="Courier"/>
                <a:cs typeface="Courier"/>
              </a:rPr>
              <a:t>  </a:t>
            </a:r>
          </a:p>
          <a:p>
            <a:pPr marL="0" indent="0">
              <a:buNone/>
            </a:pPr>
            <a:r>
              <a:rPr lang="fr-FR" dirty="0">
                <a:latin typeface="Courier"/>
                <a:cs typeface="Courier"/>
              </a:rPr>
              <a:t>     | </a:t>
            </a:r>
            <a:r>
              <a:rPr lang="en-US" dirty="0">
                <a:latin typeface="Courier"/>
                <a:cs typeface="Courier"/>
              </a:rPr>
              <a:t>sort -nr</a:t>
            </a:r>
            <a:endParaRPr lang="en-US" dirty="0"/>
          </a:p>
        </p:txBody>
      </p:sp>
      <p:sp>
        <p:nvSpPr>
          <p:cNvPr id="6" name="Rectangle 5"/>
          <p:cNvSpPr/>
          <p:nvPr/>
        </p:nvSpPr>
        <p:spPr bwMode="auto">
          <a:xfrm>
            <a:off x="5715000" y="3124200"/>
            <a:ext cx="34290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600" dirty="0">
                <a:latin typeface="Lucida Sans" pitchFamily="-65" charset="0"/>
              </a:rPr>
              <a:t>Change all non-alpha to newlines</a:t>
            </a:r>
          </a:p>
        </p:txBody>
      </p:sp>
      <p:sp>
        <p:nvSpPr>
          <p:cNvPr id="7" name="Rectangle 6"/>
          <p:cNvSpPr/>
          <p:nvPr/>
        </p:nvSpPr>
        <p:spPr bwMode="auto">
          <a:xfrm>
            <a:off x="5715000" y="3596639"/>
            <a:ext cx="27432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600" dirty="0">
                <a:latin typeface="Lucida Sans" pitchFamily="-65" charset="0"/>
              </a:rPr>
              <a:t>Sort in alphabetical order</a:t>
            </a:r>
          </a:p>
        </p:txBody>
      </p:sp>
      <p:sp>
        <p:nvSpPr>
          <p:cNvPr id="8" name="Rectangle 7"/>
          <p:cNvSpPr/>
          <p:nvPr/>
        </p:nvSpPr>
        <p:spPr bwMode="auto">
          <a:xfrm>
            <a:off x="5715000" y="4069078"/>
            <a:ext cx="29718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600" dirty="0">
                <a:latin typeface="Lucida Sans" pitchFamily="-65" charset="0"/>
              </a:rPr>
              <a:t>Merge and count each type</a:t>
            </a:r>
          </a:p>
        </p:txBody>
      </p:sp>
      <p:sp>
        <p:nvSpPr>
          <p:cNvPr id="9" name="Rectangle 8">
            <a:extLst>
              <a:ext uri="{FF2B5EF4-FFF2-40B4-BE49-F238E27FC236}">
                <a16:creationId xmlns:a16="http://schemas.microsoft.com/office/drawing/2014/main" id="{BD57E824-09E5-E24B-82C0-7901C85D46F9}"/>
              </a:ext>
            </a:extLst>
          </p:cNvPr>
          <p:cNvSpPr/>
          <p:nvPr/>
        </p:nvSpPr>
        <p:spPr bwMode="auto">
          <a:xfrm>
            <a:off x="5715000" y="4541517"/>
            <a:ext cx="32004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1600" dirty="0">
                <a:latin typeface="Lucida Sans" pitchFamily="-65" charset="0"/>
              </a:rPr>
              <a:t>Sort numerically descending</a:t>
            </a:r>
          </a:p>
        </p:txBody>
      </p:sp>
    </p:spTree>
    <p:extLst>
      <p:ext uri="{BB962C8B-B14F-4D97-AF65-F5344CB8AC3E}">
        <p14:creationId xmlns:p14="http://schemas.microsoft.com/office/powerpoint/2010/main" val="32228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step: tokenizing</a:t>
            </a:r>
          </a:p>
        </p:txBody>
      </p:sp>
      <p:sp>
        <p:nvSpPr>
          <p:cNvPr id="3" name="Content Placeholder 2"/>
          <p:cNvSpPr>
            <a:spLocks noGrp="1"/>
          </p:cNvSpPr>
          <p:nvPr>
            <p:ph idx="1"/>
          </p:nvPr>
        </p:nvSpPr>
        <p:spPr/>
        <p:txBody>
          <a:bodyPr/>
          <a:lstStyle/>
          <a:p>
            <a:pPr marL="0" indent="0">
              <a:buNone/>
            </a:pPr>
            <a:r>
              <a:rPr lang="fr-FR" dirty="0">
                <a:latin typeface="Courier"/>
                <a:cs typeface="Courier"/>
              </a:rPr>
              <a:t>tr -</a:t>
            </a:r>
            <a:r>
              <a:rPr lang="fr-FR" dirty="0" err="1">
                <a:latin typeface="Courier"/>
                <a:cs typeface="Courier"/>
              </a:rPr>
              <a:t>sc</a:t>
            </a:r>
            <a:r>
              <a:rPr lang="fr-FR" dirty="0">
                <a:latin typeface="Courier"/>
                <a:cs typeface="Courier"/>
              </a:rPr>
              <a:t> ’A-</a:t>
            </a:r>
            <a:r>
              <a:rPr lang="fr-FR" dirty="0" err="1">
                <a:latin typeface="Courier"/>
                <a:cs typeface="Courier"/>
              </a:rPr>
              <a:t>Za</a:t>
            </a:r>
            <a:r>
              <a:rPr lang="fr-FR" dirty="0">
                <a:latin typeface="Courier"/>
                <a:cs typeface="Courier"/>
              </a:rPr>
              <a:t>-z’ ’\n’ &lt; </a:t>
            </a:r>
            <a:r>
              <a:rPr lang="fr-FR" dirty="0" err="1">
                <a:latin typeface="Courier"/>
                <a:cs typeface="Courier"/>
              </a:rPr>
              <a:t>shakes.txt</a:t>
            </a:r>
            <a:r>
              <a:rPr lang="fr-FR" dirty="0">
                <a:latin typeface="Courier"/>
                <a:cs typeface="Courier"/>
              </a:rPr>
              <a:t> | </a:t>
            </a:r>
            <a:r>
              <a:rPr lang="fr-FR" dirty="0" err="1">
                <a:latin typeface="Courier"/>
                <a:cs typeface="Courier"/>
              </a:rPr>
              <a:t>head</a:t>
            </a:r>
            <a:endParaRPr lang="fr-FR" dirty="0">
              <a:latin typeface="Courier"/>
              <a:cs typeface="Courier"/>
            </a:endParaRPr>
          </a:p>
          <a:p>
            <a:pPr marL="0" indent="0">
              <a:buNone/>
            </a:pPr>
            <a:endParaRPr lang="fr-FR" sz="1400" dirty="0">
              <a:latin typeface="Courier"/>
              <a:cs typeface="Courier"/>
            </a:endParaRPr>
          </a:p>
          <a:p>
            <a:pPr marL="0" indent="0">
              <a:buNone/>
            </a:pPr>
            <a:r>
              <a:rPr lang="fr-FR" sz="1400" dirty="0">
                <a:latin typeface="Courier"/>
                <a:cs typeface="Courier"/>
              </a:rPr>
              <a:t>THE</a:t>
            </a:r>
          </a:p>
          <a:p>
            <a:pPr marL="0" indent="0">
              <a:buNone/>
            </a:pPr>
            <a:r>
              <a:rPr lang="fr-FR" sz="1400" dirty="0">
                <a:latin typeface="Courier"/>
                <a:cs typeface="Courier"/>
              </a:rPr>
              <a:t>SONNETS</a:t>
            </a:r>
          </a:p>
          <a:p>
            <a:pPr marL="0" indent="0">
              <a:buNone/>
            </a:pPr>
            <a:r>
              <a:rPr lang="fr-FR" sz="1400" dirty="0">
                <a:latin typeface="Courier"/>
                <a:cs typeface="Courier"/>
              </a:rPr>
              <a:t>by</a:t>
            </a:r>
          </a:p>
          <a:p>
            <a:pPr marL="0" indent="0">
              <a:buNone/>
            </a:pPr>
            <a:r>
              <a:rPr lang="fr-FR" sz="1400" dirty="0">
                <a:latin typeface="Courier"/>
                <a:cs typeface="Courier"/>
              </a:rPr>
              <a:t>William</a:t>
            </a:r>
          </a:p>
          <a:p>
            <a:pPr marL="0" indent="0">
              <a:buNone/>
            </a:pPr>
            <a:r>
              <a:rPr lang="fr-FR" sz="1400" dirty="0">
                <a:latin typeface="Courier"/>
                <a:cs typeface="Courier"/>
              </a:rPr>
              <a:t>Shakespeare</a:t>
            </a:r>
          </a:p>
          <a:p>
            <a:pPr marL="0" indent="0">
              <a:buNone/>
            </a:pPr>
            <a:r>
              <a:rPr lang="fr-FR" sz="1400" dirty="0" err="1">
                <a:latin typeface="Courier"/>
                <a:cs typeface="Courier"/>
              </a:rPr>
              <a:t>From</a:t>
            </a:r>
            <a:endParaRPr lang="fr-FR" sz="1400" dirty="0">
              <a:latin typeface="Courier"/>
              <a:cs typeface="Courier"/>
            </a:endParaRPr>
          </a:p>
          <a:p>
            <a:pPr marL="0" indent="0">
              <a:buNone/>
            </a:pPr>
            <a:r>
              <a:rPr lang="fr-FR" sz="1400" dirty="0" err="1">
                <a:latin typeface="Courier"/>
                <a:cs typeface="Courier"/>
              </a:rPr>
              <a:t>fairest</a:t>
            </a:r>
            <a:endParaRPr lang="fr-FR" sz="1400" dirty="0">
              <a:latin typeface="Courier"/>
              <a:cs typeface="Courier"/>
            </a:endParaRPr>
          </a:p>
          <a:p>
            <a:pPr marL="0" indent="0">
              <a:buNone/>
            </a:pPr>
            <a:r>
              <a:rPr lang="fr-FR" sz="1400" dirty="0" err="1">
                <a:latin typeface="Courier"/>
                <a:cs typeface="Courier"/>
              </a:rPr>
              <a:t>creatures</a:t>
            </a:r>
            <a:endParaRPr lang="fr-FR" sz="1400" dirty="0">
              <a:latin typeface="Courier"/>
              <a:cs typeface="Courier"/>
            </a:endParaRPr>
          </a:p>
          <a:p>
            <a:pPr marL="0" indent="0">
              <a:buNone/>
            </a:pPr>
            <a:r>
              <a:rPr lang="en-US" sz="1400" dirty="0">
                <a:latin typeface="Courier"/>
                <a:cs typeface="Courier"/>
              </a:rPr>
              <a:t>W</a:t>
            </a:r>
            <a:r>
              <a:rPr lang="fr-FR" sz="1400" dirty="0">
                <a:latin typeface="Courier"/>
                <a:cs typeface="Courier"/>
              </a:rPr>
              <a:t>e</a:t>
            </a:r>
          </a:p>
          <a:p>
            <a:pPr marL="0" indent="0">
              <a:buNone/>
            </a:pPr>
            <a:r>
              <a:rPr lang="fr-FR" sz="1400" dirty="0">
                <a:latin typeface="Courier"/>
                <a:cs typeface="Courier"/>
              </a:rPr>
              <a:t>...</a:t>
            </a:r>
            <a:r>
              <a:rPr lang="it-IT" sz="1000" dirty="0">
                <a:latin typeface="Courier"/>
                <a:cs typeface="Courier"/>
              </a:rPr>
              <a:t> </a:t>
            </a:r>
            <a:r>
              <a:rPr lang="en-US" sz="1000" dirty="0">
                <a:latin typeface="Courier"/>
                <a:cs typeface="Courier"/>
              </a:rPr>
              <a:t>   </a:t>
            </a:r>
            <a:endParaRPr lang="en-US" sz="1600" dirty="0"/>
          </a:p>
        </p:txBody>
      </p:sp>
    </p:spTree>
    <p:extLst>
      <p:ext uri="{BB962C8B-B14F-4D97-AF65-F5344CB8AC3E}">
        <p14:creationId xmlns:p14="http://schemas.microsoft.com/office/powerpoint/2010/main" val="4003572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step: sorting</a:t>
            </a:r>
          </a:p>
        </p:txBody>
      </p:sp>
      <p:sp>
        <p:nvSpPr>
          <p:cNvPr id="3" name="Content Placeholder 2"/>
          <p:cNvSpPr>
            <a:spLocks noGrp="1"/>
          </p:cNvSpPr>
          <p:nvPr>
            <p:ph idx="1"/>
          </p:nvPr>
        </p:nvSpPr>
        <p:spPr/>
        <p:txBody>
          <a:bodyPr/>
          <a:lstStyle/>
          <a:p>
            <a:pPr marL="0" indent="0">
              <a:buNone/>
            </a:pPr>
            <a:r>
              <a:rPr lang="fr-FR" dirty="0">
                <a:latin typeface="Courier"/>
                <a:cs typeface="Courier"/>
              </a:rPr>
              <a:t>tr -</a:t>
            </a:r>
            <a:r>
              <a:rPr lang="fr-FR" dirty="0" err="1">
                <a:latin typeface="Courier"/>
                <a:cs typeface="Courier"/>
              </a:rPr>
              <a:t>sc</a:t>
            </a:r>
            <a:r>
              <a:rPr lang="fr-FR" dirty="0">
                <a:latin typeface="Courier"/>
                <a:cs typeface="Courier"/>
              </a:rPr>
              <a:t> ’A-</a:t>
            </a:r>
            <a:r>
              <a:rPr lang="fr-FR" dirty="0" err="1">
                <a:latin typeface="Courier"/>
                <a:cs typeface="Courier"/>
              </a:rPr>
              <a:t>Za</a:t>
            </a:r>
            <a:r>
              <a:rPr lang="fr-FR" dirty="0">
                <a:latin typeface="Courier"/>
                <a:cs typeface="Courier"/>
              </a:rPr>
              <a:t>-z’ ’\n’ &lt; </a:t>
            </a:r>
            <a:r>
              <a:rPr lang="fr-FR" dirty="0" err="1">
                <a:latin typeface="Courier"/>
                <a:cs typeface="Courier"/>
              </a:rPr>
              <a:t>shakes.txt</a:t>
            </a:r>
            <a:r>
              <a:rPr lang="fr-FR" dirty="0">
                <a:latin typeface="Courier"/>
                <a:cs typeface="Courier"/>
              </a:rPr>
              <a:t> | sort | </a:t>
            </a:r>
            <a:r>
              <a:rPr lang="fr-FR" dirty="0" err="1">
                <a:latin typeface="Courier"/>
                <a:cs typeface="Courier"/>
              </a:rPr>
              <a:t>head</a:t>
            </a:r>
            <a:endParaRPr lang="fr-FR" dirty="0">
              <a:latin typeface="Courier"/>
              <a:cs typeface="Courier"/>
            </a:endParaRPr>
          </a:p>
          <a:p>
            <a:pPr marL="0" indent="0">
              <a:buNone/>
            </a:pPr>
            <a:endParaRPr lang="fr-FR" sz="1400" dirty="0">
              <a:latin typeface="Courier"/>
              <a:cs typeface="Courier"/>
            </a:endParaRP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t>
            </a:r>
            <a:r>
              <a:rPr lang="en-US" sz="1000" dirty="0">
                <a:latin typeface="Courier"/>
                <a:cs typeface="Courier"/>
              </a:rPr>
              <a:t>   </a:t>
            </a:r>
            <a:endParaRPr lang="en-US" sz="1600" dirty="0"/>
          </a:p>
        </p:txBody>
      </p:sp>
    </p:spTree>
    <p:extLst>
      <p:ext uri="{BB962C8B-B14F-4D97-AF65-F5344CB8AC3E}">
        <p14:creationId xmlns:p14="http://schemas.microsoft.com/office/powerpoint/2010/main" val="2845715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counting</a:t>
            </a:r>
          </a:p>
        </p:txBody>
      </p:sp>
      <p:sp>
        <p:nvSpPr>
          <p:cNvPr id="3" name="Content Placeholder 2"/>
          <p:cNvSpPr>
            <a:spLocks noGrp="1"/>
          </p:cNvSpPr>
          <p:nvPr>
            <p:ph idx="1"/>
          </p:nvPr>
        </p:nvSpPr>
        <p:spPr/>
        <p:txBody>
          <a:bodyPr/>
          <a:lstStyle/>
          <a:p>
            <a:pPr marL="0" indent="0">
              <a:buNone/>
            </a:pPr>
            <a:r>
              <a:rPr lang="en-US" dirty="0"/>
              <a:t>Merging upper and lower case</a:t>
            </a:r>
            <a:endParaRPr lang="en-US" sz="1200" dirty="0">
              <a:latin typeface="Courier"/>
              <a:cs typeface="Courier"/>
            </a:endParaRPr>
          </a:p>
          <a:p>
            <a:pPr marL="0" indent="0">
              <a:buNone/>
            </a:pPr>
            <a:r>
              <a:rPr lang="en-US" sz="1600" dirty="0" err="1">
                <a:latin typeface="Courier"/>
                <a:cs typeface="Courier"/>
              </a:rPr>
              <a:t>tr</a:t>
            </a:r>
            <a:r>
              <a:rPr lang="en-US" sz="1600" dirty="0">
                <a:latin typeface="Courier"/>
                <a:cs typeface="Courier"/>
              </a:rPr>
              <a:t> ‘A-Z’ ‘a-z</a:t>
            </a:r>
            <a:r>
              <a:rPr lang="fr-FR" sz="1600" dirty="0">
                <a:latin typeface="Courier"/>
                <a:cs typeface="Courier"/>
              </a:rPr>
              <a:t>’ &lt; </a:t>
            </a:r>
            <a:r>
              <a:rPr lang="fr-FR" sz="1600" dirty="0" err="1">
                <a:latin typeface="Courier"/>
                <a:cs typeface="Courier"/>
              </a:rPr>
              <a:t>shakes.txt</a:t>
            </a:r>
            <a:r>
              <a:rPr lang="fr-FR" sz="1600" dirty="0">
                <a:latin typeface="Courier"/>
                <a:cs typeface="Courier"/>
              </a:rPr>
              <a:t> | tr </a:t>
            </a:r>
            <a:r>
              <a:rPr lang="en-US" sz="1600" dirty="0">
                <a:latin typeface="Courier"/>
                <a:cs typeface="Courier"/>
              </a:rPr>
              <a:t>–</a:t>
            </a:r>
            <a:r>
              <a:rPr lang="fr-FR" sz="1600" dirty="0" err="1">
                <a:latin typeface="Courier"/>
                <a:cs typeface="Courier"/>
              </a:rPr>
              <a:t>sc</a:t>
            </a:r>
            <a:r>
              <a:rPr lang="fr-FR" sz="1600" dirty="0">
                <a:latin typeface="Courier"/>
                <a:cs typeface="Courier"/>
              </a:rPr>
              <a:t> ‘A-</a:t>
            </a:r>
            <a:r>
              <a:rPr lang="fr-FR" sz="1600" dirty="0" err="1">
                <a:latin typeface="Courier"/>
                <a:cs typeface="Courier"/>
              </a:rPr>
              <a:t>Za</a:t>
            </a:r>
            <a:r>
              <a:rPr lang="fr-FR" sz="1600" dirty="0">
                <a:latin typeface="Courier"/>
                <a:cs typeface="Courier"/>
              </a:rPr>
              <a:t>-z’ ‘\n’ | sort | </a:t>
            </a:r>
            <a:r>
              <a:rPr lang="fr-FR" sz="1600" dirty="0" err="1">
                <a:latin typeface="Courier"/>
                <a:cs typeface="Courier"/>
              </a:rPr>
              <a:t>uniq</a:t>
            </a:r>
            <a:r>
              <a:rPr lang="fr-FR" sz="1600" dirty="0">
                <a:latin typeface="Courier"/>
                <a:cs typeface="Courier"/>
              </a:rPr>
              <a:t> </a:t>
            </a:r>
            <a:r>
              <a:rPr lang="en-US" sz="1600" dirty="0">
                <a:latin typeface="Courier"/>
                <a:cs typeface="Courier"/>
              </a:rPr>
              <a:t>–</a:t>
            </a:r>
            <a:r>
              <a:rPr lang="fr-FR" sz="1600" dirty="0">
                <a:latin typeface="Courier"/>
                <a:cs typeface="Courier"/>
              </a:rPr>
              <a:t>c </a:t>
            </a:r>
            <a:endParaRPr lang="en-US" dirty="0"/>
          </a:p>
          <a:p>
            <a:pPr marL="0" indent="0">
              <a:buNone/>
            </a:pPr>
            <a:r>
              <a:rPr lang="en-US" dirty="0"/>
              <a:t>Sorting the counts</a:t>
            </a:r>
          </a:p>
          <a:p>
            <a:pPr marL="0" indent="0">
              <a:buNone/>
            </a:pPr>
            <a:r>
              <a:rPr lang="en-US" sz="1400" dirty="0" err="1">
                <a:latin typeface="Courier"/>
                <a:cs typeface="Courier"/>
              </a:rPr>
              <a:t>tr</a:t>
            </a:r>
            <a:r>
              <a:rPr lang="en-US" sz="1400" dirty="0">
                <a:latin typeface="Courier"/>
                <a:cs typeface="Courier"/>
              </a:rPr>
              <a:t> ‘A-Z’ ‘a-z</a:t>
            </a:r>
            <a:r>
              <a:rPr lang="fr-FR" sz="1400" dirty="0">
                <a:latin typeface="Courier"/>
                <a:cs typeface="Courier"/>
              </a:rPr>
              <a:t>’ &lt; </a:t>
            </a:r>
            <a:r>
              <a:rPr lang="fr-FR" sz="1400" dirty="0" err="1">
                <a:latin typeface="Courier"/>
                <a:cs typeface="Courier"/>
              </a:rPr>
              <a:t>shakes.txt</a:t>
            </a:r>
            <a:r>
              <a:rPr lang="fr-FR" sz="1400" dirty="0">
                <a:latin typeface="Courier"/>
                <a:cs typeface="Courier"/>
              </a:rPr>
              <a:t> | tr </a:t>
            </a:r>
            <a:r>
              <a:rPr lang="en-US" sz="1400" dirty="0">
                <a:latin typeface="Courier"/>
                <a:cs typeface="Courier"/>
              </a:rPr>
              <a:t>–</a:t>
            </a:r>
            <a:r>
              <a:rPr lang="fr-FR" sz="1400" dirty="0" err="1">
                <a:latin typeface="Courier"/>
                <a:cs typeface="Courier"/>
              </a:rPr>
              <a:t>sc</a:t>
            </a:r>
            <a:r>
              <a:rPr lang="fr-FR" sz="1400" dirty="0">
                <a:latin typeface="Courier"/>
                <a:cs typeface="Courier"/>
              </a:rPr>
              <a:t> ‘A-</a:t>
            </a:r>
            <a:r>
              <a:rPr lang="fr-FR" sz="1400" dirty="0" err="1">
                <a:latin typeface="Courier"/>
                <a:cs typeface="Courier"/>
              </a:rPr>
              <a:t>Za</a:t>
            </a:r>
            <a:r>
              <a:rPr lang="fr-FR" sz="1400" dirty="0">
                <a:latin typeface="Courier"/>
                <a:cs typeface="Courier"/>
              </a:rPr>
              <a:t>-z’ ‘\n’ | sort | </a:t>
            </a:r>
            <a:r>
              <a:rPr lang="fr-FR" sz="1400" dirty="0" err="1">
                <a:latin typeface="Courier"/>
                <a:cs typeface="Courier"/>
              </a:rPr>
              <a:t>uniq</a:t>
            </a:r>
            <a:r>
              <a:rPr lang="fr-FR" sz="1400" dirty="0">
                <a:latin typeface="Courier"/>
                <a:cs typeface="Courier"/>
              </a:rPr>
              <a:t> </a:t>
            </a:r>
            <a:r>
              <a:rPr lang="en-US" sz="1400" dirty="0">
                <a:latin typeface="Courier"/>
                <a:cs typeface="Courier"/>
              </a:rPr>
              <a:t>–</a:t>
            </a:r>
            <a:r>
              <a:rPr lang="fr-FR" sz="1400" dirty="0">
                <a:latin typeface="Courier"/>
                <a:cs typeface="Courier"/>
              </a:rPr>
              <a:t>c | sort </a:t>
            </a:r>
            <a:r>
              <a:rPr lang="en-US" sz="1400" dirty="0">
                <a:latin typeface="Courier"/>
                <a:cs typeface="Courier"/>
              </a:rPr>
              <a:t>–</a:t>
            </a:r>
            <a:r>
              <a:rPr lang="fr-FR" sz="1400" dirty="0">
                <a:latin typeface="Courier"/>
                <a:cs typeface="Courier"/>
              </a:rPr>
              <a:t>n </a:t>
            </a:r>
            <a:r>
              <a:rPr lang="en-US" sz="1400" dirty="0">
                <a:latin typeface="Courier"/>
                <a:cs typeface="Courier"/>
              </a:rPr>
              <a:t>–</a:t>
            </a:r>
            <a:r>
              <a:rPr lang="fr-FR" sz="1400" dirty="0">
                <a:latin typeface="Courier"/>
                <a:cs typeface="Courier"/>
              </a:rPr>
              <a:t>r</a:t>
            </a:r>
          </a:p>
        </p:txBody>
      </p:sp>
      <p:sp>
        <p:nvSpPr>
          <p:cNvPr id="5" name="TextBox 4"/>
          <p:cNvSpPr txBox="1"/>
          <p:nvPr/>
        </p:nvSpPr>
        <p:spPr>
          <a:xfrm>
            <a:off x="754542" y="4227860"/>
            <a:ext cx="1292842" cy="2562240"/>
          </a:xfrm>
          <a:prstGeom prst="rect">
            <a:avLst/>
          </a:prstGeom>
          <a:noFill/>
        </p:spPr>
        <p:txBody>
          <a:bodyPr wrap="none" rtlCol="0">
            <a:spAutoFit/>
          </a:bodyPr>
          <a:lstStyle/>
          <a:p>
            <a:pPr>
              <a:lnSpc>
                <a:spcPct val="90000"/>
              </a:lnSpc>
            </a:pPr>
            <a:r>
              <a:rPr lang="en-US" sz="1600" dirty="0">
                <a:latin typeface="Courier"/>
                <a:cs typeface="Courier"/>
              </a:rPr>
              <a:t>23243 the</a:t>
            </a:r>
          </a:p>
          <a:p>
            <a:pPr>
              <a:lnSpc>
                <a:spcPct val="90000"/>
              </a:lnSpc>
            </a:pPr>
            <a:r>
              <a:rPr lang="en-US" sz="1600" dirty="0">
                <a:latin typeface="Courier"/>
                <a:cs typeface="Courier"/>
              </a:rPr>
              <a:t>22225 </a:t>
            </a:r>
            <a:r>
              <a:rPr lang="en-US" sz="1600" dirty="0" err="1">
                <a:latin typeface="Courier"/>
                <a:cs typeface="Courier"/>
              </a:rPr>
              <a:t>i</a:t>
            </a:r>
            <a:endParaRPr lang="en-US" sz="1600" dirty="0">
              <a:latin typeface="Courier"/>
              <a:cs typeface="Courier"/>
            </a:endParaRPr>
          </a:p>
          <a:p>
            <a:pPr>
              <a:lnSpc>
                <a:spcPct val="90000"/>
              </a:lnSpc>
            </a:pPr>
            <a:r>
              <a:rPr lang="en-US" sz="1600" dirty="0">
                <a:latin typeface="Courier"/>
                <a:cs typeface="Courier"/>
              </a:rPr>
              <a:t>18618 and</a:t>
            </a:r>
          </a:p>
          <a:p>
            <a:pPr>
              <a:lnSpc>
                <a:spcPct val="90000"/>
              </a:lnSpc>
            </a:pPr>
            <a:r>
              <a:rPr lang="en-US" sz="1600" dirty="0">
                <a:latin typeface="Courier"/>
                <a:cs typeface="Courier"/>
              </a:rPr>
              <a:t>16339 to</a:t>
            </a:r>
          </a:p>
          <a:p>
            <a:pPr>
              <a:lnSpc>
                <a:spcPct val="90000"/>
              </a:lnSpc>
            </a:pPr>
            <a:r>
              <a:rPr lang="en-US" sz="1600" dirty="0">
                <a:latin typeface="Courier"/>
                <a:cs typeface="Courier"/>
              </a:rPr>
              <a:t>15687 of</a:t>
            </a:r>
          </a:p>
          <a:p>
            <a:pPr>
              <a:lnSpc>
                <a:spcPct val="90000"/>
              </a:lnSpc>
            </a:pPr>
            <a:r>
              <a:rPr lang="en-US" sz="1600" dirty="0">
                <a:latin typeface="Courier"/>
                <a:cs typeface="Courier"/>
              </a:rPr>
              <a:t>12780 a</a:t>
            </a:r>
          </a:p>
          <a:p>
            <a:pPr>
              <a:lnSpc>
                <a:spcPct val="90000"/>
              </a:lnSpc>
            </a:pPr>
            <a:r>
              <a:rPr lang="en-US" sz="1600" dirty="0">
                <a:latin typeface="Courier"/>
                <a:cs typeface="Courier"/>
              </a:rPr>
              <a:t>12163 you</a:t>
            </a:r>
          </a:p>
          <a:p>
            <a:pPr>
              <a:lnSpc>
                <a:spcPct val="90000"/>
              </a:lnSpc>
            </a:pPr>
            <a:r>
              <a:rPr lang="en-US" sz="1600" dirty="0">
                <a:latin typeface="Courier"/>
                <a:cs typeface="Courier"/>
              </a:rPr>
              <a:t>10839 my</a:t>
            </a:r>
          </a:p>
          <a:p>
            <a:pPr>
              <a:lnSpc>
                <a:spcPct val="90000"/>
              </a:lnSpc>
            </a:pPr>
            <a:r>
              <a:rPr lang="en-US" sz="1600" dirty="0">
                <a:latin typeface="Courier"/>
                <a:cs typeface="Courier"/>
              </a:rPr>
              <a:t>10005 in</a:t>
            </a:r>
          </a:p>
          <a:p>
            <a:pPr>
              <a:lnSpc>
                <a:spcPct val="90000"/>
              </a:lnSpc>
            </a:pPr>
            <a:r>
              <a:rPr lang="en-US" sz="1600" dirty="0">
                <a:latin typeface="Courier"/>
                <a:cs typeface="Courier"/>
              </a:rPr>
              <a:t>8954  d</a:t>
            </a:r>
          </a:p>
          <a:p>
            <a:pPr>
              <a:lnSpc>
                <a:spcPct val="90000"/>
              </a:lnSpc>
            </a:pPr>
            <a:endParaRPr lang="en-US" dirty="0"/>
          </a:p>
        </p:txBody>
      </p:sp>
      <p:sp>
        <p:nvSpPr>
          <p:cNvPr id="6" name="Rounded Rectangular Callout 5"/>
          <p:cNvSpPr/>
          <p:nvPr/>
        </p:nvSpPr>
        <p:spPr bwMode="auto">
          <a:xfrm>
            <a:off x="3726342" y="5486400"/>
            <a:ext cx="3429000" cy="609600"/>
          </a:xfrm>
          <a:prstGeom prst="wedgeRoundRectCallout">
            <a:avLst>
              <a:gd name="adj1" fmla="val -105310"/>
              <a:gd name="adj2" fmla="val 108014"/>
              <a:gd name="adj3" fmla="val 16667"/>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400" dirty="0">
                <a:latin typeface="Lucida Sans" pitchFamily="-65" charset="0"/>
              </a:rPr>
              <a:t>What happened here?</a:t>
            </a:r>
          </a:p>
        </p:txBody>
      </p:sp>
    </p:spTree>
    <p:extLst>
      <p:ext uri="{BB962C8B-B14F-4D97-AF65-F5344CB8AC3E}">
        <p14:creationId xmlns:p14="http://schemas.microsoft.com/office/powerpoint/2010/main" val="59253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050"/>
          <p:cNvSpPr>
            <a:spLocks noGrp="1" noChangeArrowheads="1"/>
          </p:cNvSpPr>
          <p:nvPr>
            <p:ph type="title"/>
          </p:nvPr>
        </p:nvSpPr>
        <p:spPr/>
        <p:txBody>
          <a:bodyPr/>
          <a:lstStyle/>
          <a:p>
            <a:pPr eaLnBrk="1" hangingPunct="1"/>
            <a:r>
              <a:rPr lang="en-US" dirty="0"/>
              <a:t>Issues in Tokenization</a:t>
            </a:r>
          </a:p>
        </p:txBody>
      </p:sp>
      <p:sp>
        <p:nvSpPr>
          <p:cNvPr id="26627" name="Rectangle 2051"/>
          <p:cNvSpPr>
            <a:spLocks noGrp="1" noChangeArrowheads="1"/>
          </p:cNvSpPr>
          <p:nvPr>
            <p:ph sz="quarter" idx="1"/>
          </p:nvPr>
        </p:nvSpPr>
        <p:spPr>
          <a:xfrm>
            <a:off x="304800" y="2209800"/>
            <a:ext cx="8839200" cy="3333750"/>
          </a:xfrm>
        </p:spPr>
        <p:txBody>
          <a:bodyPr/>
          <a:lstStyle/>
          <a:p>
            <a:pPr marL="0" indent="0">
              <a:buNone/>
            </a:pPr>
            <a:r>
              <a:rPr lang="en-US" dirty="0">
                <a:latin typeface="Courier"/>
                <a:cs typeface="Courier"/>
              </a:rPr>
              <a:t>Finland’s capital </a:t>
            </a:r>
            <a:r>
              <a:rPr lang="en-US" dirty="0">
                <a:latin typeface="Courier"/>
                <a:cs typeface="Courier"/>
                <a:sym typeface="Symbol" charset="2"/>
              </a:rPr>
              <a:t>   </a:t>
            </a:r>
            <a:r>
              <a:rPr lang="en-US" i="1" dirty="0">
                <a:latin typeface="Courier"/>
                <a:cs typeface="Courier"/>
                <a:sym typeface="Symbol" charset="2"/>
              </a:rPr>
              <a:t>  </a:t>
            </a:r>
            <a:r>
              <a:rPr lang="en-US" dirty="0">
                <a:latin typeface="Courier"/>
                <a:cs typeface="Courier"/>
                <a:sym typeface="Symbol" charset="2"/>
              </a:rPr>
              <a:t>Finland </a:t>
            </a:r>
            <a:r>
              <a:rPr lang="en-US" dirty="0" err="1">
                <a:latin typeface="Courier"/>
                <a:cs typeface="Courier"/>
                <a:sym typeface="Symbol" charset="2"/>
              </a:rPr>
              <a:t>Finlands</a:t>
            </a:r>
            <a:r>
              <a:rPr lang="en-US" dirty="0">
                <a:latin typeface="Courier"/>
                <a:cs typeface="Courier"/>
                <a:sym typeface="Symbol" charset="2"/>
              </a:rPr>
              <a:t> Finland’s </a:t>
            </a:r>
            <a:r>
              <a:rPr lang="en-US" dirty="0">
                <a:latin typeface="Calibri"/>
                <a:cs typeface="Calibri"/>
                <a:sym typeface="Symbol" charset="2"/>
              </a:rPr>
              <a:t> </a:t>
            </a:r>
            <a:r>
              <a:rPr lang="en-US" i="1" dirty="0">
                <a:latin typeface="Calibri"/>
                <a:cs typeface="Calibri"/>
                <a:sym typeface="Symbol" charset="2"/>
              </a:rPr>
              <a:t>?</a:t>
            </a:r>
            <a:endParaRPr lang="en-US" dirty="0">
              <a:latin typeface="Calibri"/>
              <a:cs typeface="Calibri"/>
              <a:sym typeface="Symbol" charset="2"/>
            </a:endParaRPr>
          </a:p>
          <a:p>
            <a:pPr marL="0" indent="0">
              <a:buNone/>
            </a:pPr>
            <a:r>
              <a:rPr lang="en-US" dirty="0">
                <a:latin typeface="Courier"/>
                <a:cs typeface="Courier"/>
              </a:rPr>
              <a:t>what’re, I’m, isn’t  </a:t>
            </a:r>
            <a:r>
              <a:rPr lang="en-US" dirty="0">
                <a:latin typeface="Courier"/>
                <a:cs typeface="Courier"/>
                <a:sym typeface="Symbol" charset="2"/>
              </a:rPr>
              <a:t></a:t>
            </a:r>
            <a:r>
              <a:rPr lang="en-US" i="1" dirty="0">
                <a:latin typeface="Courier"/>
                <a:cs typeface="Courier"/>
              </a:rPr>
              <a:t>  </a:t>
            </a:r>
            <a:r>
              <a:rPr lang="en-US" dirty="0">
                <a:latin typeface="Courier"/>
                <a:cs typeface="Courier"/>
                <a:sym typeface="Symbol" charset="2"/>
              </a:rPr>
              <a:t>What are, I am, is not</a:t>
            </a:r>
          </a:p>
          <a:p>
            <a:pPr marL="0" indent="0">
              <a:buNone/>
            </a:pPr>
            <a:r>
              <a:rPr lang="en-US" dirty="0">
                <a:latin typeface="Courier"/>
                <a:cs typeface="Courier"/>
                <a:sym typeface="Symbol" charset="2"/>
              </a:rPr>
              <a:t>Hewlett-Packard        Hewlett Packard </a:t>
            </a:r>
            <a:r>
              <a:rPr lang="en-US" dirty="0">
                <a:cs typeface="Calibri"/>
                <a:sym typeface="Symbol" charset="2"/>
              </a:rPr>
              <a:t>?</a:t>
            </a:r>
            <a:endParaRPr lang="en-US" dirty="0">
              <a:latin typeface="Courier"/>
              <a:cs typeface="Courier"/>
              <a:sym typeface="Symbol" charset="2"/>
            </a:endParaRPr>
          </a:p>
          <a:p>
            <a:pPr marL="0" indent="0">
              <a:buNone/>
            </a:pPr>
            <a:r>
              <a:rPr lang="en-US" dirty="0">
                <a:latin typeface="Courier"/>
                <a:cs typeface="Courier"/>
                <a:sym typeface="Symbol" charset="2"/>
              </a:rPr>
              <a:t>state-of-the-art       state of the art </a:t>
            </a:r>
            <a:r>
              <a:rPr lang="en-US" dirty="0">
                <a:latin typeface="Calibri"/>
                <a:cs typeface="Calibri"/>
                <a:sym typeface="Symbol" charset="2"/>
              </a:rPr>
              <a:t>?</a:t>
            </a:r>
          </a:p>
          <a:p>
            <a:pPr marL="0" indent="0">
              <a:buNone/>
            </a:pPr>
            <a:r>
              <a:rPr lang="en-US" dirty="0">
                <a:latin typeface="Courier"/>
                <a:cs typeface="Courier"/>
                <a:sym typeface="Symbol" charset="2"/>
              </a:rPr>
              <a:t>Lowercase		  lower-case lowercase lower case </a:t>
            </a:r>
            <a:r>
              <a:rPr lang="en-US" dirty="0">
                <a:latin typeface="Calibri"/>
                <a:cs typeface="Calibri"/>
                <a:sym typeface="Symbol" charset="2"/>
              </a:rPr>
              <a:t>?</a:t>
            </a:r>
          </a:p>
          <a:p>
            <a:pPr marL="0" indent="0">
              <a:buNone/>
            </a:pPr>
            <a:r>
              <a:rPr lang="en-US" dirty="0">
                <a:latin typeface="Courier"/>
                <a:cs typeface="Courier"/>
                <a:sym typeface="Symbol" charset="2"/>
              </a:rPr>
              <a:t>San Francisco	  </a:t>
            </a:r>
            <a:r>
              <a:rPr lang="en-US" sz="2200" dirty="0">
                <a:latin typeface="Calibri"/>
                <a:cs typeface="Calibri"/>
                <a:sym typeface="Symbol" charset="2"/>
              </a:rPr>
              <a:t>one token or two?</a:t>
            </a:r>
          </a:p>
          <a:p>
            <a:pPr marL="0" indent="0">
              <a:buNone/>
            </a:pPr>
            <a:r>
              <a:rPr lang="en-US" dirty="0">
                <a:latin typeface="Calibri"/>
                <a:cs typeface="Calibri"/>
                <a:sym typeface="Symbol" charset="2"/>
              </a:rPr>
              <a:t>m.p.h., PhD.		</a:t>
            </a:r>
            <a:r>
              <a:rPr lang="en-US" dirty="0">
                <a:latin typeface="Courier"/>
                <a:cs typeface="Courier"/>
                <a:sym typeface="Symbol" charset="2"/>
              </a:rPr>
              <a:t>  </a:t>
            </a:r>
            <a:r>
              <a:rPr lang="en-US" dirty="0">
                <a:latin typeface="Calibri"/>
                <a:cs typeface="Calibri"/>
                <a:sym typeface="Symbol" charset="2"/>
              </a:rPr>
              <a:t>??</a:t>
            </a:r>
          </a:p>
        </p:txBody>
      </p:sp>
    </p:spTree>
    <p:extLst>
      <p:ext uri="{BB962C8B-B14F-4D97-AF65-F5344CB8AC3E}">
        <p14:creationId xmlns:p14="http://schemas.microsoft.com/office/powerpoint/2010/main" val="351210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pPr eaLnBrk="1" hangingPunct="1"/>
            <a:r>
              <a:rPr lang="en-US" sz="2400" dirty="0"/>
              <a:t>French</a:t>
            </a:r>
          </a:p>
          <a:p>
            <a:pPr lvl="1" eaLnBrk="1" hangingPunct="1"/>
            <a:r>
              <a:rPr lang="en-US" sz="2400" b="1" i="1" dirty="0" err="1"/>
              <a:t>L'ensemble</a:t>
            </a:r>
            <a:r>
              <a:rPr lang="en-US" sz="2400" dirty="0"/>
              <a:t> </a:t>
            </a:r>
            <a:r>
              <a:rPr lang="en-US" sz="2400" dirty="0">
                <a:sym typeface="Symbol" charset="2"/>
              </a:rPr>
              <a:t> one token or two?</a:t>
            </a:r>
          </a:p>
          <a:p>
            <a:pPr lvl="2" eaLnBrk="1" hangingPunct="1"/>
            <a:r>
              <a:rPr lang="en-US" sz="2400" b="1" i="1" dirty="0">
                <a:sym typeface="Symbol" charset="2"/>
              </a:rPr>
              <a:t>L </a:t>
            </a:r>
            <a:r>
              <a:rPr lang="en-US" sz="2400" dirty="0">
                <a:sym typeface="Symbol" charset="2"/>
              </a:rPr>
              <a:t>? </a:t>
            </a:r>
            <a:r>
              <a:rPr lang="en-US" sz="2400" b="1" i="1" dirty="0">
                <a:sym typeface="Symbol" charset="2"/>
              </a:rPr>
              <a:t>L’ </a:t>
            </a:r>
            <a:r>
              <a:rPr lang="en-US" sz="2400" dirty="0">
                <a:sym typeface="Symbol" charset="2"/>
              </a:rPr>
              <a:t>? </a:t>
            </a:r>
            <a:r>
              <a:rPr lang="en-US" sz="2400" b="1" i="1" dirty="0">
                <a:sym typeface="Symbol" charset="2"/>
              </a:rPr>
              <a:t>Le </a:t>
            </a:r>
            <a:r>
              <a:rPr lang="en-US" sz="2400" dirty="0">
                <a:sym typeface="Symbol" charset="2"/>
              </a:rPr>
              <a:t>?</a:t>
            </a:r>
          </a:p>
          <a:p>
            <a:pPr lvl="2" eaLnBrk="1" hangingPunct="1"/>
            <a:r>
              <a:rPr lang="en-US" sz="2400" dirty="0">
                <a:sym typeface="Symbol" charset="2"/>
              </a:rPr>
              <a:t>Want </a:t>
            </a:r>
            <a:r>
              <a:rPr lang="en-US" sz="2400" b="1" i="1" dirty="0" err="1">
                <a:sym typeface="Symbol" charset="2"/>
              </a:rPr>
              <a:t>l’ensemble</a:t>
            </a:r>
            <a:r>
              <a:rPr lang="en-US" sz="2400" dirty="0">
                <a:sym typeface="Symbol" charset="2"/>
              </a:rPr>
              <a:t> to match with </a:t>
            </a:r>
            <a:r>
              <a:rPr lang="en-US" sz="2400" b="1" i="1" dirty="0">
                <a:sym typeface="Symbol" charset="2"/>
              </a:rPr>
              <a:t>un ensemble</a:t>
            </a:r>
          </a:p>
          <a:p>
            <a:pPr eaLnBrk="1" hangingPunct="1"/>
            <a:r>
              <a:rPr lang="en-US" sz="2400" dirty="0">
                <a:sym typeface="Symbol" charset="2"/>
              </a:rPr>
              <a:t>German noun compounds are not segmented</a:t>
            </a:r>
          </a:p>
          <a:p>
            <a:pPr lvl="1" eaLnBrk="1" hangingPunct="1"/>
            <a:r>
              <a:rPr lang="en-US" sz="2400" b="1" i="1" dirty="0" err="1">
                <a:sym typeface="Symbol" charset="2"/>
              </a:rPr>
              <a:t>Lebensversicherungsgesellschaftsangestellter</a:t>
            </a:r>
            <a:endParaRPr lang="en-US" sz="2400" b="1" i="1" dirty="0">
              <a:sym typeface="Symbol" charset="2"/>
            </a:endParaRPr>
          </a:p>
          <a:p>
            <a:pPr lvl="1" eaLnBrk="1" hangingPunct="1"/>
            <a:r>
              <a:rPr lang="en-US" sz="2400" dirty="0">
                <a:sym typeface="Symbol" charset="2"/>
              </a:rPr>
              <a:t>‘life insurance company employee’</a:t>
            </a:r>
          </a:p>
          <a:p>
            <a:pPr lvl="1" eaLnBrk="1" hangingPunct="1"/>
            <a:r>
              <a:rPr lang="en-US" sz="2400" dirty="0">
                <a:sym typeface="Symbol" charset="2"/>
              </a:rPr>
              <a:t>German information retrieval needs </a:t>
            </a:r>
            <a:r>
              <a:rPr lang="en-US" sz="2400" b="1" dirty="0">
                <a:sym typeface="Symbol" charset="2"/>
              </a:rPr>
              <a:t>compound splitter</a:t>
            </a:r>
            <a:endParaRPr lang="en-US" sz="2400" dirty="0">
              <a:sym typeface="Symbol" charset="2"/>
            </a:endParaRPr>
          </a:p>
        </p:txBody>
      </p:sp>
      <p:sp>
        <p:nvSpPr>
          <p:cNvPr id="27655"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0161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5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r>
              <a:rPr lang="en-US" dirty="0">
                <a:sym typeface="Symbol" charset="2"/>
              </a:rPr>
              <a:t>Chinese and Japanese no spaces between words:</a:t>
            </a:r>
          </a:p>
          <a:p>
            <a:pPr lvl="1"/>
            <a:r>
              <a:rPr lang="ja-JP" altLang="en-US">
                <a:latin typeface="华文黑体"/>
                <a:ea typeface="华文黑体"/>
                <a:cs typeface="华文黑体"/>
                <a:sym typeface="Symbol" charset="2"/>
              </a:rPr>
              <a:t>莎拉波娃现在居住在美国东南部的佛罗里达。</a:t>
            </a:r>
            <a:endParaRPr lang="en-US" altLang="ja-JP" dirty="0">
              <a:latin typeface="华文黑体"/>
              <a:ea typeface="华文黑体"/>
              <a:cs typeface="华文黑体"/>
              <a:sym typeface="Symbol" charset="2"/>
            </a:endParaRPr>
          </a:p>
          <a:p>
            <a:pPr lvl="1"/>
            <a:r>
              <a:rPr lang="ja-JP" altLang="en-US">
                <a:latin typeface="华文黑体"/>
                <a:ea typeface="华文黑体"/>
                <a:cs typeface="华文黑体"/>
                <a:sym typeface="Symbol" charset="2"/>
              </a:rPr>
              <a:t>莎拉波娃</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现在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居住</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美国</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东南部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的</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佛罗里达</a:t>
            </a:r>
          </a:p>
          <a:p>
            <a:pPr lvl="1"/>
            <a:r>
              <a:rPr lang="en-US" dirty="0">
                <a:solidFill>
                  <a:srgbClr val="595959"/>
                </a:solidFill>
                <a:sym typeface="Symbol" charset="2"/>
              </a:rPr>
              <a:t>Sharapova now     lives.  in       US       southeastern     Florida</a:t>
            </a:r>
          </a:p>
          <a:p>
            <a:r>
              <a:rPr lang="en-US" dirty="0">
                <a:sym typeface="Symbol" charset="2"/>
              </a:rPr>
              <a:t>Further complicated in Japanese, with multiple alphabets intermingled</a:t>
            </a:r>
          </a:p>
          <a:p>
            <a:pPr lvl="1"/>
            <a:r>
              <a:rPr lang="en-US" dirty="0">
                <a:sym typeface="Symbol" charset="2"/>
              </a:rPr>
              <a:t>Dates/amounts in multiple formats</a:t>
            </a:r>
          </a:p>
        </p:txBody>
      </p:sp>
      <p:sp>
        <p:nvSpPr>
          <p:cNvPr id="27655"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 Box 1037">
            <a:extLst>
              <a:ext uri="{FF2B5EF4-FFF2-40B4-BE49-F238E27FC236}">
                <a16:creationId xmlns:a16="http://schemas.microsoft.com/office/drawing/2014/main" id="{D0B16F4C-53AB-4A48-8773-5DD919A8974B}"/>
              </a:ext>
            </a:extLst>
          </p:cNvPr>
          <p:cNvSpPr txBox="1">
            <a:spLocks noChangeArrowheads="1"/>
          </p:cNvSpPr>
          <p:nvPr/>
        </p:nvSpPr>
        <p:spPr bwMode="auto">
          <a:xfrm>
            <a:off x="457200" y="3301518"/>
            <a:ext cx="8307275" cy="415498"/>
          </a:xfrm>
          <a:prstGeom prst="rect">
            <a:avLst/>
          </a:prstGeom>
          <a:noFill/>
          <a:ln w="9525">
            <a:noFill/>
            <a:miter lim="800000"/>
            <a:headEnd/>
            <a:tailEnd/>
          </a:ln>
        </p:spPr>
        <p:txBody>
          <a:bodyPr wrap="none">
            <a:prstTxWarp prst="textNoShape">
              <a:avLst/>
            </a:prstTxWarp>
            <a:spAutoFit/>
          </a:bodyPr>
          <a:lstStyle/>
          <a:p>
            <a:pPr lvl="1">
              <a:spcBef>
                <a:spcPct val="20000"/>
              </a:spcBef>
              <a:buClr>
                <a:schemeClr val="tx1"/>
              </a:buClr>
              <a:buSzPct val="55000"/>
              <a:buFont typeface="Wingdings" charset="2"/>
              <a:buNone/>
            </a:pPr>
            <a:r>
              <a:rPr lang="ja-JP" altLang="en-US" sz="2100" b="1" i="1"/>
              <a:t>フォーチュン</a:t>
            </a:r>
            <a:r>
              <a:rPr lang="en-US" altLang="ja-JP" sz="2100" b="1" i="1" dirty="0"/>
              <a:t>500</a:t>
            </a:r>
            <a:r>
              <a:rPr lang="ja-JP" altLang="en-US" sz="2100" b="1" i="1"/>
              <a:t>社は情報不足のため時間あた</a:t>
            </a:r>
            <a:r>
              <a:rPr lang="en-US" altLang="ja-JP" sz="2100" b="1" i="1" dirty="0"/>
              <a:t>$500K(</a:t>
            </a:r>
            <a:r>
              <a:rPr lang="ja-JP" altLang="en-US" sz="2100" b="1" i="1"/>
              <a:t>約</a:t>
            </a:r>
            <a:r>
              <a:rPr lang="en-US" altLang="ja-JP" sz="2100" b="1" i="1" dirty="0"/>
              <a:t>6,000</a:t>
            </a:r>
            <a:r>
              <a:rPr lang="ja-JP" altLang="en-US" sz="2100" b="1" i="1"/>
              <a:t>万円</a:t>
            </a:r>
            <a:r>
              <a:rPr lang="en-US" altLang="ja-JP" sz="2100" b="1" i="1" dirty="0"/>
              <a:t>)</a:t>
            </a:r>
            <a:endParaRPr lang="en-US" sz="2100" b="1" i="1" dirty="0"/>
          </a:p>
        </p:txBody>
      </p:sp>
      <p:grpSp>
        <p:nvGrpSpPr>
          <p:cNvPr id="8" name="Group 1032">
            <a:extLst>
              <a:ext uri="{FF2B5EF4-FFF2-40B4-BE49-F238E27FC236}">
                <a16:creationId xmlns:a16="http://schemas.microsoft.com/office/drawing/2014/main" id="{9EF51DDF-1F64-3045-B7DD-FCD496758975}"/>
              </a:ext>
            </a:extLst>
          </p:cNvPr>
          <p:cNvGrpSpPr>
            <a:grpSpLocks/>
          </p:cNvGrpSpPr>
          <p:nvPr/>
        </p:nvGrpSpPr>
        <p:grpSpPr bwMode="auto">
          <a:xfrm>
            <a:off x="1752600" y="3892068"/>
            <a:ext cx="5435600" cy="400050"/>
            <a:chOff x="422" y="3792"/>
            <a:chExt cx="3424" cy="336"/>
          </a:xfrm>
        </p:grpSpPr>
        <p:sp>
          <p:nvSpPr>
            <p:cNvPr id="9" name="Text Box 1028">
              <a:extLst>
                <a:ext uri="{FF2B5EF4-FFF2-40B4-BE49-F238E27FC236}">
                  <a16:creationId xmlns:a16="http://schemas.microsoft.com/office/drawing/2014/main" id="{62BB3A4D-C7AE-CF43-A6C5-B18686623DCD}"/>
                </a:ext>
              </a:extLst>
            </p:cNvPr>
            <p:cNvSpPr txBox="1">
              <a:spLocks noChangeArrowheads="1"/>
            </p:cNvSpPr>
            <p:nvPr/>
          </p:nvSpPr>
          <p:spPr bwMode="auto">
            <a:xfrm>
              <a:off x="422" y="3792"/>
              <a:ext cx="722"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Katakana</a:t>
              </a:r>
            </a:p>
          </p:txBody>
        </p:sp>
        <p:sp>
          <p:nvSpPr>
            <p:cNvPr id="10" name="Text Box 1029">
              <a:extLst>
                <a:ext uri="{FF2B5EF4-FFF2-40B4-BE49-F238E27FC236}">
                  <a16:creationId xmlns:a16="http://schemas.microsoft.com/office/drawing/2014/main" id="{25D18219-546E-2842-858B-BA4B4DB02C52}"/>
                </a:ext>
              </a:extLst>
            </p:cNvPr>
            <p:cNvSpPr txBox="1">
              <a:spLocks noChangeArrowheads="1"/>
            </p:cNvSpPr>
            <p:nvPr/>
          </p:nvSpPr>
          <p:spPr bwMode="auto">
            <a:xfrm>
              <a:off x="1499" y="3792"/>
              <a:ext cx="703"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Hiragana</a:t>
              </a:r>
            </a:p>
          </p:txBody>
        </p:sp>
        <p:sp>
          <p:nvSpPr>
            <p:cNvPr id="11" name="Text Box 1030">
              <a:extLst>
                <a:ext uri="{FF2B5EF4-FFF2-40B4-BE49-F238E27FC236}">
                  <a16:creationId xmlns:a16="http://schemas.microsoft.com/office/drawing/2014/main" id="{EF16FD14-4243-D941-9585-56C8DEC47CD6}"/>
                </a:ext>
              </a:extLst>
            </p:cNvPr>
            <p:cNvSpPr txBox="1">
              <a:spLocks noChangeArrowheads="1"/>
            </p:cNvSpPr>
            <p:nvPr/>
          </p:nvSpPr>
          <p:spPr bwMode="auto">
            <a:xfrm>
              <a:off x="2603" y="3792"/>
              <a:ext cx="438"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Kanji</a:t>
              </a:r>
            </a:p>
          </p:txBody>
        </p:sp>
        <p:sp>
          <p:nvSpPr>
            <p:cNvPr id="12" name="Text Box 1031">
              <a:extLst>
                <a:ext uri="{FF2B5EF4-FFF2-40B4-BE49-F238E27FC236}">
                  <a16:creationId xmlns:a16="http://schemas.microsoft.com/office/drawing/2014/main" id="{D4D58CF0-A21A-2B43-B023-285E3F337C14}"/>
                </a:ext>
              </a:extLst>
            </p:cNvPr>
            <p:cNvSpPr txBox="1">
              <a:spLocks noChangeArrowheads="1"/>
            </p:cNvSpPr>
            <p:nvPr/>
          </p:nvSpPr>
          <p:spPr bwMode="auto">
            <a:xfrm>
              <a:off x="3275" y="3792"/>
              <a:ext cx="571"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err="1">
                  <a:latin typeface="Calibri"/>
                  <a:cs typeface="Calibri"/>
                </a:rPr>
                <a:t>Romaji</a:t>
              </a:r>
              <a:endParaRPr lang="en-US" sz="2000" dirty="0">
                <a:latin typeface="Calibri"/>
                <a:cs typeface="Calibri"/>
              </a:endParaRPr>
            </a:p>
          </p:txBody>
        </p:sp>
      </p:grpSp>
      <p:sp>
        <p:nvSpPr>
          <p:cNvPr id="13" name="Rectangle 1040">
            <a:extLst>
              <a:ext uri="{FF2B5EF4-FFF2-40B4-BE49-F238E27FC236}">
                <a16:creationId xmlns:a16="http://schemas.microsoft.com/office/drawing/2014/main" id="{B353517B-F11D-7141-9805-038436DFFBD9}"/>
              </a:ext>
            </a:extLst>
          </p:cNvPr>
          <p:cNvSpPr>
            <a:spLocks noChangeArrowheads="1"/>
          </p:cNvSpPr>
          <p:nvPr/>
        </p:nvSpPr>
        <p:spPr bwMode="auto">
          <a:xfrm>
            <a:off x="990599" y="3309139"/>
            <a:ext cx="14478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14" name="AutoShape 1041">
            <a:extLst>
              <a:ext uri="{FF2B5EF4-FFF2-40B4-BE49-F238E27FC236}">
                <a16:creationId xmlns:a16="http://schemas.microsoft.com/office/drawing/2014/main" id="{98B368B3-03A7-8F46-9869-94D631B8429E}"/>
              </a:ext>
            </a:extLst>
          </p:cNvPr>
          <p:cNvCxnSpPr>
            <a:cxnSpLocks noChangeShapeType="1"/>
            <a:stCxn id="9" idx="0"/>
            <a:endCxn id="13" idx="2"/>
          </p:cNvCxnSpPr>
          <p:nvPr/>
        </p:nvCxnSpPr>
        <p:spPr bwMode="auto">
          <a:xfrm flipH="1" flipV="1">
            <a:off x="1714500" y="3678472"/>
            <a:ext cx="611189" cy="213597"/>
          </a:xfrm>
          <a:prstGeom prst="straightConnector1">
            <a:avLst/>
          </a:prstGeom>
          <a:noFill/>
          <a:ln w="9525">
            <a:solidFill>
              <a:schemeClr val="tx1"/>
            </a:solidFill>
            <a:miter lim="800000"/>
            <a:headEnd/>
            <a:tailEnd type="triangle" w="med" len="med"/>
          </a:ln>
        </p:spPr>
      </p:cxnSp>
      <p:sp>
        <p:nvSpPr>
          <p:cNvPr id="15" name="Rectangle 1044">
            <a:extLst>
              <a:ext uri="{FF2B5EF4-FFF2-40B4-BE49-F238E27FC236}">
                <a16:creationId xmlns:a16="http://schemas.microsoft.com/office/drawing/2014/main" id="{17995369-E8FA-3546-87C5-276761F72A61}"/>
              </a:ext>
            </a:extLst>
          </p:cNvPr>
          <p:cNvSpPr>
            <a:spLocks noChangeArrowheads="1"/>
          </p:cNvSpPr>
          <p:nvPr/>
        </p:nvSpPr>
        <p:spPr bwMode="auto">
          <a:xfrm>
            <a:off x="4800599" y="3309139"/>
            <a:ext cx="5334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16" name="AutoShape 1045">
            <a:extLst>
              <a:ext uri="{FF2B5EF4-FFF2-40B4-BE49-F238E27FC236}">
                <a16:creationId xmlns:a16="http://schemas.microsoft.com/office/drawing/2014/main" id="{FBB630ED-3C05-2E4F-B647-9BA27860445E}"/>
              </a:ext>
            </a:extLst>
          </p:cNvPr>
          <p:cNvCxnSpPr>
            <a:cxnSpLocks noChangeShapeType="1"/>
            <a:stCxn id="10" idx="0"/>
            <a:endCxn id="15" idx="2"/>
          </p:cNvCxnSpPr>
          <p:nvPr/>
        </p:nvCxnSpPr>
        <p:spPr bwMode="auto">
          <a:xfrm flipV="1">
            <a:off x="4020345" y="3678472"/>
            <a:ext cx="1046954" cy="213597"/>
          </a:xfrm>
          <a:prstGeom prst="straightConnector1">
            <a:avLst/>
          </a:prstGeom>
          <a:noFill/>
          <a:ln w="9525">
            <a:solidFill>
              <a:schemeClr val="tx1"/>
            </a:solidFill>
            <a:miter lim="800000"/>
            <a:headEnd/>
            <a:tailEnd type="triangle" w="med" len="med"/>
          </a:ln>
        </p:spPr>
      </p:cxnSp>
      <p:sp>
        <p:nvSpPr>
          <p:cNvPr id="17" name="Rectangle 1046">
            <a:extLst>
              <a:ext uri="{FF2B5EF4-FFF2-40B4-BE49-F238E27FC236}">
                <a16:creationId xmlns:a16="http://schemas.microsoft.com/office/drawing/2014/main" id="{62AFD0AF-AF21-824E-858F-088F4E9E78B3}"/>
              </a:ext>
            </a:extLst>
          </p:cNvPr>
          <p:cNvSpPr>
            <a:spLocks noChangeArrowheads="1"/>
          </p:cNvSpPr>
          <p:nvPr/>
        </p:nvSpPr>
        <p:spPr bwMode="auto">
          <a:xfrm>
            <a:off x="5333999" y="3309139"/>
            <a:ext cx="533400" cy="369332"/>
          </a:xfrm>
          <a:prstGeom prst="rect">
            <a:avLst/>
          </a:prstGeom>
          <a:noFill/>
          <a:ln w="9525">
            <a:solidFill>
              <a:schemeClr val="tx1"/>
            </a:solidFill>
            <a:miter lim="800000"/>
            <a:headEnd/>
            <a:tailEnd/>
          </a:ln>
        </p:spPr>
        <p:txBody>
          <a:bodyPr wrap="square" anchor="ctr">
            <a:prstTxWarp prst="textNoShape">
              <a:avLst/>
            </a:prstTxWarp>
            <a:spAutoFit/>
          </a:bodyPr>
          <a:lstStyle/>
          <a:p>
            <a:endParaRPr lang="en-US"/>
          </a:p>
        </p:txBody>
      </p:sp>
      <p:cxnSp>
        <p:nvCxnSpPr>
          <p:cNvPr id="18" name="AutoShape 1047">
            <a:extLst>
              <a:ext uri="{FF2B5EF4-FFF2-40B4-BE49-F238E27FC236}">
                <a16:creationId xmlns:a16="http://schemas.microsoft.com/office/drawing/2014/main" id="{026AC00C-1BF4-5841-8AB1-57D0DF6792C1}"/>
              </a:ext>
            </a:extLst>
          </p:cNvPr>
          <p:cNvCxnSpPr>
            <a:cxnSpLocks noChangeShapeType="1"/>
            <a:stCxn id="11" idx="0"/>
            <a:endCxn id="17" idx="2"/>
          </p:cNvCxnSpPr>
          <p:nvPr/>
        </p:nvCxnSpPr>
        <p:spPr bwMode="auto">
          <a:xfrm flipV="1">
            <a:off x="5562601" y="3678472"/>
            <a:ext cx="38098" cy="213597"/>
          </a:xfrm>
          <a:prstGeom prst="straightConnector1">
            <a:avLst/>
          </a:prstGeom>
          <a:noFill/>
          <a:ln w="9525">
            <a:solidFill>
              <a:schemeClr val="tx1"/>
            </a:solidFill>
            <a:miter lim="800000"/>
            <a:headEnd/>
            <a:tailEnd type="triangle" w="med" len="med"/>
          </a:ln>
        </p:spPr>
      </p:cxnSp>
      <p:sp>
        <p:nvSpPr>
          <p:cNvPr id="19" name="Rectangle 1048">
            <a:extLst>
              <a:ext uri="{FF2B5EF4-FFF2-40B4-BE49-F238E27FC236}">
                <a16:creationId xmlns:a16="http://schemas.microsoft.com/office/drawing/2014/main" id="{76890633-8B32-604B-B339-D10F111C650E}"/>
              </a:ext>
            </a:extLst>
          </p:cNvPr>
          <p:cNvSpPr>
            <a:spLocks noChangeArrowheads="1"/>
          </p:cNvSpPr>
          <p:nvPr/>
        </p:nvSpPr>
        <p:spPr bwMode="auto">
          <a:xfrm>
            <a:off x="7010399" y="3278777"/>
            <a:ext cx="2286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20" name="AutoShape 1049">
            <a:extLst>
              <a:ext uri="{FF2B5EF4-FFF2-40B4-BE49-F238E27FC236}">
                <a16:creationId xmlns:a16="http://schemas.microsoft.com/office/drawing/2014/main" id="{C71DB1F8-18F5-2941-8443-04D115B2958A}"/>
              </a:ext>
            </a:extLst>
          </p:cNvPr>
          <p:cNvCxnSpPr>
            <a:cxnSpLocks noChangeShapeType="1"/>
            <a:stCxn id="12" idx="0"/>
            <a:endCxn id="19" idx="2"/>
          </p:cNvCxnSpPr>
          <p:nvPr/>
        </p:nvCxnSpPr>
        <p:spPr bwMode="auto">
          <a:xfrm flipV="1">
            <a:off x="6734971" y="3648110"/>
            <a:ext cx="389729" cy="243959"/>
          </a:xfrm>
          <a:prstGeom prst="straightConnector1">
            <a:avLst/>
          </a:prstGeom>
          <a:noFill/>
          <a:ln w="9525">
            <a:solidFill>
              <a:schemeClr val="tx1"/>
            </a:solidFill>
            <a:miter lim="800000"/>
            <a:headEnd/>
            <a:tailEnd type="triangle" w="med" len="med"/>
          </a:ln>
        </p:spPr>
      </p:cxnSp>
      <p:sp>
        <p:nvSpPr>
          <p:cNvPr id="21" name="Text Box 1051">
            <a:extLst>
              <a:ext uri="{FF2B5EF4-FFF2-40B4-BE49-F238E27FC236}">
                <a16:creationId xmlns:a16="http://schemas.microsoft.com/office/drawing/2014/main" id="{CC2C48EB-D080-2843-9B19-410CB00B8542}"/>
              </a:ext>
            </a:extLst>
          </p:cNvPr>
          <p:cNvSpPr txBox="1">
            <a:spLocks noChangeArrowheads="1"/>
          </p:cNvSpPr>
          <p:nvPr/>
        </p:nvSpPr>
        <p:spPr bwMode="auto">
          <a:xfrm>
            <a:off x="1138237" y="4292118"/>
            <a:ext cx="4686924" cy="369332"/>
          </a:xfrm>
          <a:prstGeom prst="rect">
            <a:avLst/>
          </a:prstGeom>
          <a:noFill/>
          <a:ln w="9525">
            <a:noFill/>
            <a:miter lim="800000"/>
            <a:headEnd/>
            <a:tailEnd/>
          </a:ln>
        </p:spPr>
        <p:txBody>
          <a:bodyPr wrap="none">
            <a:prstTxWarp prst="textNoShape">
              <a:avLst/>
            </a:prstTxWarp>
            <a:spAutoFit/>
          </a:bodyPr>
          <a:lstStyle/>
          <a:p>
            <a:r>
              <a:rPr lang="en-US" dirty="0">
                <a:latin typeface="Calibri"/>
                <a:cs typeface="Calibri"/>
              </a:rPr>
              <a:t>End-user can express query entirely in hiragana!</a:t>
            </a:r>
          </a:p>
        </p:txBody>
      </p:sp>
    </p:spTree>
    <p:extLst>
      <p:ext uri="{BB962C8B-B14F-4D97-AF65-F5344CB8AC3E}">
        <p14:creationId xmlns:p14="http://schemas.microsoft.com/office/powerpoint/2010/main" val="411010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5" grpId="0" animBg="1"/>
      <p:bldP spid="17" grpId="0" animBg="1"/>
      <p:bldP spid="19" grpId="0" animBg="1"/>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703"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Word Tokenization in Chinese</a:t>
            </a:r>
          </a:p>
        </p:txBody>
      </p:sp>
      <p:sp>
        <p:nvSpPr>
          <p:cNvPr id="29704"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9" name="Rectangle 3"/>
          <p:cNvSpPr>
            <a:spLocks noGrp="1" noChangeArrowheads="1"/>
          </p:cNvSpPr>
          <p:nvPr>
            <p:ph sz="quarter" idx="1"/>
          </p:nvPr>
        </p:nvSpPr>
        <p:spPr>
          <a:xfrm>
            <a:off x="3556512" y="605896"/>
            <a:ext cx="4810247" cy="5646208"/>
          </a:xfrm>
        </p:spPr>
        <p:txBody>
          <a:bodyPr anchor="ctr">
            <a:normAutofit/>
          </a:bodyPr>
          <a:lstStyle/>
          <a:p>
            <a:r>
              <a:rPr lang="en-US" dirty="0"/>
              <a:t>Also called </a:t>
            </a:r>
            <a:r>
              <a:rPr lang="en-US" b="1" dirty="0"/>
              <a:t>Word Segmentation</a:t>
            </a:r>
          </a:p>
          <a:p>
            <a:r>
              <a:rPr lang="en-US" dirty="0"/>
              <a:t>Chinese words are composed of characters</a:t>
            </a:r>
          </a:p>
          <a:p>
            <a:pPr lvl="1"/>
            <a:r>
              <a:rPr lang="en-US" dirty="0"/>
              <a:t>Characters are generally 1 syllable and 1 morpheme.</a:t>
            </a:r>
          </a:p>
          <a:p>
            <a:pPr lvl="1"/>
            <a:r>
              <a:rPr lang="en-US" dirty="0"/>
              <a:t>Average word is 2.4 characters long.</a:t>
            </a:r>
          </a:p>
          <a:p>
            <a:r>
              <a:rPr lang="en-US" dirty="0"/>
              <a:t>Standard baseline segmentation algorithm: </a:t>
            </a:r>
          </a:p>
          <a:p>
            <a:pPr lvl="1"/>
            <a:r>
              <a:rPr lang="en-US" dirty="0"/>
              <a:t>Maximum Matching  (also called Greedy)</a:t>
            </a:r>
          </a:p>
        </p:txBody>
      </p:sp>
    </p:spTree>
    <p:extLst>
      <p:ext uri="{BB962C8B-B14F-4D97-AF65-F5344CB8AC3E}">
        <p14:creationId xmlns:p14="http://schemas.microsoft.com/office/powerpoint/2010/main" val="168608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20"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3621987" y="640080"/>
            <a:ext cx="1889923" cy="3602736"/>
          </a:xfrm>
          <a:prstGeom prst="rect">
            <a:avLst/>
          </a:prstGeom>
        </p:spPr>
      </p:pic>
      <p:sp>
        <p:nvSpPr>
          <p:cNvPr id="22"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6172716" y="906190"/>
            <a:ext cx="2484588" cy="3070516"/>
          </a:xfrm>
          <a:prstGeom prst="rect">
            <a:avLst/>
          </a:prstGeom>
        </p:spPr>
      </p:pic>
      <p:cxnSp>
        <p:nvCxnSpPr>
          <p:cNvPr id="24"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a:t>
            </a:fld>
            <a:endParaRPr lang="en-US"/>
          </a:p>
        </p:txBody>
      </p:sp>
    </p:spTree>
    <p:extLst>
      <p:ext uri="{BB962C8B-B14F-4D97-AF65-F5344CB8AC3E}">
        <p14:creationId xmlns:p14="http://schemas.microsoft.com/office/powerpoint/2010/main" val="374111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Maximum Matching</a:t>
            </a:r>
            <a:br>
              <a:rPr lang="en-US" sz="3100">
                <a:solidFill>
                  <a:srgbClr val="FFFFFF"/>
                </a:solidFill>
              </a:rPr>
            </a:br>
            <a:r>
              <a:rPr lang="en-US" sz="3100">
                <a:solidFill>
                  <a:srgbClr val="FFFFFF"/>
                </a:solidFill>
              </a:rPr>
              <a:t>Word Segmentation Algorithm</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Rectangle 3"/>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t>Given a wordlist of Chinese, and a string:</a:t>
            </a:r>
          </a:p>
          <a:p>
            <a:pPr marL="533400" indent="-533400">
              <a:buClr>
                <a:schemeClr val="tx1"/>
              </a:buClr>
              <a:buFont typeface="Arial" charset="0"/>
              <a:buAutoNum type="arabicParenR"/>
            </a:pPr>
            <a:r>
              <a:rPr lang="en-US" dirty="0"/>
              <a:t>Start a pointer at the beginning of the string</a:t>
            </a:r>
          </a:p>
          <a:p>
            <a:pPr marL="533400" indent="-533400">
              <a:buClr>
                <a:schemeClr val="tx1"/>
              </a:buClr>
              <a:buFont typeface="Arial" charset="0"/>
              <a:buAutoNum type="arabicParenR"/>
            </a:pPr>
            <a:r>
              <a:rPr lang="en-US" dirty="0"/>
              <a:t>Find the longest word in dictionary that matches the string starting at pointer</a:t>
            </a:r>
          </a:p>
          <a:p>
            <a:pPr marL="533400" indent="-533400">
              <a:buClr>
                <a:schemeClr val="tx1"/>
              </a:buClr>
              <a:buFont typeface="Arial" charset="0"/>
              <a:buAutoNum type="arabicParenR"/>
            </a:pPr>
            <a:r>
              <a:rPr lang="en-US" dirty="0"/>
              <a:t>Move the pointer over the word in string</a:t>
            </a:r>
          </a:p>
          <a:p>
            <a:pPr marL="533400" indent="-533400">
              <a:buClr>
                <a:schemeClr val="tx1"/>
              </a:buClr>
              <a:buFont typeface="Arial" charset="0"/>
              <a:buAutoNum type="arabicParenR"/>
            </a:pPr>
            <a:r>
              <a:rPr lang="en-US" dirty="0"/>
              <a:t>Go to 2</a:t>
            </a:r>
          </a:p>
        </p:txBody>
      </p:sp>
    </p:spTree>
    <p:extLst>
      <p:ext uri="{BB962C8B-B14F-4D97-AF65-F5344CB8AC3E}">
        <p14:creationId xmlns:p14="http://schemas.microsoft.com/office/powerpoint/2010/main" val="2679621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685800"/>
            <a:ext cx="7772400" cy="857250"/>
          </a:xfrm>
        </p:spPr>
        <p:txBody>
          <a:bodyPr/>
          <a:lstStyle/>
          <a:p>
            <a:r>
              <a:rPr lang="en-US" dirty="0"/>
              <a:t>Max-match segmentation illustration</a:t>
            </a:r>
          </a:p>
        </p:txBody>
      </p:sp>
      <p:sp>
        <p:nvSpPr>
          <p:cNvPr id="33795" name="Rectangle 3"/>
          <p:cNvSpPr>
            <a:spLocks noGrp="1" noChangeArrowheads="1"/>
          </p:cNvSpPr>
          <p:nvPr>
            <p:ph sz="quarter" idx="1"/>
          </p:nvPr>
        </p:nvSpPr>
        <p:spPr>
          <a:xfrm>
            <a:off x="533400" y="1847850"/>
            <a:ext cx="8763000" cy="4152900"/>
          </a:xfrm>
        </p:spPr>
        <p:txBody>
          <a:bodyPr/>
          <a:lstStyle/>
          <a:p>
            <a:r>
              <a:rPr lang="en-US" sz="2800" dirty="0" err="1"/>
              <a:t>Thecatinthehat</a:t>
            </a:r>
            <a:endParaRPr lang="en-US" sz="2800" dirty="0"/>
          </a:p>
          <a:p>
            <a:r>
              <a:rPr lang="en-US" sz="2800" dirty="0" err="1"/>
              <a:t>Thetabledownthere</a:t>
            </a:r>
            <a:endParaRPr lang="en-US" sz="2800" dirty="0"/>
          </a:p>
          <a:p>
            <a:endParaRPr lang="en-US" dirty="0"/>
          </a:p>
          <a:p>
            <a:r>
              <a:rPr lang="en-US" dirty="0"/>
              <a:t>Doesn’t generally work in English!</a:t>
            </a:r>
          </a:p>
          <a:p>
            <a:endParaRPr lang="en-US" dirty="0"/>
          </a:p>
          <a:p>
            <a:r>
              <a:rPr lang="en-US" dirty="0"/>
              <a:t>But works </a:t>
            </a:r>
            <a:r>
              <a:rPr lang="en-US" dirty="0" err="1"/>
              <a:t>suprisingly</a:t>
            </a:r>
            <a:r>
              <a:rPr lang="en-US" dirty="0"/>
              <a:t> well in Chinese</a:t>
            </a:r>
          </a:p>
          <a:p>
            <a:pPr lvl="1" eaLnBrk="1" hangingPunct="1"/>
            <a:r>
              <a:rPr lang="ja-JP" altLang="en-US" dirty="0">
                <a:cs typeface="ＭＳ Ｐゴシック" charset="-128"/>
                <a:sym typeface="Symbol" charset="2"/>
              </a:rPr>
              <a:t>莎拉波娃现在居住在美国东南部的佛罗里达。</a:t>
            </a:r>
            <a:endParaRPr lang="en-US" altLang="ja-JP" dirty="0">
              <a:cs typeface="ＭＳ Ｐゴシック" charset="-128"/>
              <a:sym typeface="Symbol" charset="2"/>
            </a:endParaRPr>
          </a:p>
          <a:p>
            <a:pPr lvl="1" eaLnBrk="1" hangingPunct="1"/>
            <a:r>
              <a:rPr lang="ja-JP" altLang="en-US" dirty="0">
                <a:cs typeface="ＭＳ Ｐゴシック" charset="-128"/>
                <a:sym typeface="Symbol" charset="2"/>
              </a:rPr>
              <a:t>莎拉波娃</a:t>
            </a:r>
            <a:r>
              <a:rPr lang="en-US" altLang="ja-JP" dirty="0">
                <a:cs typeface="ＭＳ Ｐゴシック" charset="-128"/>
                <a:sym typeface="Symbol" charset="2"/>
              </a:rPr>
              <a:t>  </a:t>
            </a:r>
            <a:r>
              <a:rPr lang="ja-JP" altLang="en-US" dirty="0">
                <a:cs typeface="ＭＳ Ｐゴシック" charset="-128"/>
                <a:sym typeface="Symbol" charset="2"/>
              </a:rPr>
              <a:t>现在</a:t>
            </a:r>
            <a:r>
              <a:rPr lang="en-US" altLang="ja-JP" dirty="0">
                <a:cs typeface="ＭＳ Ｐゴシック" charset="-128"/>
                <a:sym typeface="Symbol" charset="2"/>
              </a:rPr>
              <a:t>   </a:t>
            </a:r>
            <a:r>
              <a:rPr lang="ja-JP" altLang="en-US" dirty="0">
                <a:cs typeface="ＭＳ Ｐゴシック" charset="-128"/>
                <a:sym typeface="Symbol" charset="2"/>
              </a:rPr>
              <a:t>居住</a:t>
            </a:r>
            <a:r>
              <a:rPr lang="en-US" altLang="ja-JP" dirty="0">
                <a:cs typeface="ＭＳ Ｐゴシック" charset="-128"/>
                <a:sym typeface="Symbol" charset="2"/>
              </a:rPr>
              <a:t>   </a:t>
            </a:r>
            <a:r>
              <a:rPr lang="ja-JP" altLang="en-US" dirty="0">
                <a:cs typeface="ＭＳ Ｐゴシック" charset="-128"/>
                <a:sym typeface="Symbol" charset="2"/>
              </a:rPr>
              <a:t>在</a:t>
            </a:r>
            <a:r>
              <a:rPr lang="en-US" altLang="ja-JP" dirty="0">
                <a:cs typeface="ＭＳ Ｐゴシック" charset="-128"/>
                <a:sym typeface="Symbol" charset="2"/>
              </a:rPr>
              <a:t>  </a:t>
            </a:r>
            <a:r>
              <a:rPr lang="ja-JP" altLang="en-US" dirty="0">
                <a:cs typeface="ＭＳ Ｐゴシック" charset="-128"/>
                <a:sym typeface="Symbol" charset="2"/>
              </a:rPr>
              <a:t>美国</a:t>
            </a:r>
            <a:r>
              <a:rPr lang="en-US" altLang="ja-JP" dirty="0">
                <a:cs typeface="ＭＳ Ｐゴシック" charset="-128"/>
                <a:sym typeface="Symbol" charset="2"/>
              </a:rPr>
              <a:t>   </a:t>
            </a:r>
            <a:r>
              <a:rPr lang="ja-JP" altLang="en-US" dirty="0">
                <a:cs typeface="ＭＳ Ｐゴシック" charset="-128"/>
                <a:sym typeface="Symbol" charset="2"/>
              </a:rPr>
              <a:t>东南部</a:t>
            </a:r>
            <a:r>
              <a:rPr lang="en-US" altLang="ja-JP" dirty="0">
                <a:cs typeface="ＭＳ Ｐゴシック" charset="-128"/>
                <a:sym typeface="Symbol" charset="2"/>
              </a:rPr>
              <a:t>     </a:t>
            </a:r>
            <a:r>
              <a:rPr lang="ja-JP" altLang="en-US" dirty="0">
                <a:cs typeface="ＭＳ Ｐゴシック" charset="-128"/>
                <a:sym typeface="Symbol" charset="2"/>
              </a:rPr>
              <a:t>的</a:t>
            </a:r>
            <a:r>
              <a:rPr lang="en-US" altLang="ja-JP" dirty="0">
                <a:cs typeface="ＭＳ Ｐゴシック" charset="-128"/>
                <a:sym typeface="Symbol" charset="2"/>
              </a:rPr>
              <a:t>  </a:t>
            </a:r>
            <a:r>
              <a:rPr lang="ja-JP" altLang="en-US" dirty="0">
                <a:cs typeface="ＭＳ Ｐゴシック" charset="-128"/>
                <a:sym typeface="Symbol" charset="2"/>
              </a:rPr>
              <a:t>佛罗里达</a:t>
            </a:r>
            <a:endParaRPr lang="en-US" altLang="ja-JP" sz="2400" dirty="0"/>
          </a:p>
          <a:p>
            <a:r>
              <a:rPr lang="en-US" dirty="0"/>
              <a:t>Modern probabilistic segmentation algorithms even better</a:t>
            </a:r>
          </a:p>
        </p:txBody>
      </p:sp>
      <p:sp>
        <p:nvSpPr>
          <p:cNvPr id="2" name="TextBox 1"/>
          <p:cNvSpPr txBox="1"/>
          <p:nvPr/>
        </p:nvSpPr>
        <p:spPr>
          <a:xfrm>
            <a:off x="4953000" y="2362200"/>
            <a:ext cx="3352800" cy="400110"/>
          </a:xfrm>
          <a:prstGeom prst="rect">
            <a:avLst/>
          </a:prstGeom>
          <a:noFill/>
        </p:spPr>
        <p:txBody>
          <a:bodyPr wrap="square" rtlCol="0">
            <a:spAutoFit/>
          </a:bodyPr>
          <a:lstStyle/>
          <a:p>
            <a:pPr marL="0" lvl="1"/>
            <a:r>
              <a:rPr lang="en-US" sz="2000" dirty="0"/>
              <a:t>the table down there</a:t>
            </a:r>
          </a:p>
        </p:txBody>
      </p:sp>
      <p:sp>
        <p:nvSpPr>
          <p:cNvPr id="5" name="TextBox 4"/>
          <p:cNvSpPr txBox="1"/>
          <p:nvPr/>
        </p:nvSpPr>
        <p:spPr>
          <a:xfrm>
            <a:off x="4953000" y="1905000"/>
            <a:ext cx="2971800" cy="400110"/>
          </a:xfrm>
          <a:prstGeom prst="rect">
            <a:avLst/>
          </a:prstGeom>
          <a:noFill/>
        </p:spPr>
        <p:txBody>
          <a:bodyPr wrap="square" rtlCol="0">
            <a:spAutoFit/>
          </a:bodyPr>
          <a:lstStyle/>
          <a:p>
            <a:pPr marL="0" lvl="1"/>
            <a:r>
              <a:rPr lang="en-US" sz="2000" dirty="0"/>
              <a:t>the cat in the hat</a:t>
            </a:r>
          </a:p>
        </p:txBody>
      </p:sp>
      <p:sp>
        <p:nvSpPr>
          <p:cNvPr id="6" name="TextBox 5"/>
          <p:cNvSpPr txBox="1"/>
          <p:nvPr/>
        </p:nvSpPr>
        <p:spPr>
          <a:xfrm>
            <a:off x="4953000" y="2819400"/>
            <a:ext cx="3352800" cy="400110"/>
          </a:xfrm>
          <a:prstGeom prst="rect">
            <a:avLst/>
          </a:prstGeom>
          <a:noFill/>
        </p:spPr>
        <p:txBody>
          <a:bodyPr wrap="square" rtlCol="0">
            <a:spAutoFit/>
          </a:bodyPr>
          <a:lstStyle/>
          <a:p>
            <a:pPr marL="0" lvl="1"/>
            <a:r>
              <a:rPr lang="en-US" sz="2000" dirty="0"/>
              <a:t>theta bled own there</a:t>
            </a:r>
          </a:p>
        </p:txBody>
      </p:sp>
    </p:spTree>
    <p:extLst>
      <p:ext uri="{BB962C8B-B14F-4D97-AF65-F5344CB8AC3E}">
        <p14:creationId xmlns:p14="http://schemas.microsoft.com/office/powerpoint/2010/main" val="325271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2" grpId="0"/>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a:solidFill>
                <a:srgbClr val="FFFFFF"/>
              </a:solidFill>
              <a:latin typeface="Calibri" charset="0"/>
            </a:endParaRPr>
          </a:p>
          <a:p>
            <a:pPr>
              <a:spcAft>
                <a:spcPts val="600"/>
              </a:spcAft>
            </a:pPr>
            <a:r>
              <a:rPr lang="en-US">
                <a:solidFill>
                  <a:srgbClr val="FFFFFF"/>
                </a:solidFill>
                <a:latin typeface="Calibri" charset="0"/>
              </a:rPr>
              <a:t>Word Normalization and Stemming</a:t>
            </a:r>
          </a:p>
          <a:p>
            <a:pPr eaLnBrk="1" hangingPunct="1"/>
            <a:endParaRPr lang="en-US">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3121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215142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p:txBody>
          <a:bodyPr/>
          <a:lstStyle/>
          <a:p>
            <a:pPr eaLnBrk="1" hangingPunct="1"/>
            <a:r>
              <a:rPr lang="en-US"/>
              <a:t>Case folding</a:t>
            </a:r>
          </a:p>
        </p:txBody>
      </p:sp>
      <p:sp>
        <p:nvSpPr>
          <p:cNvPr id="36867" name="Rectangle 7"/>
          <p:cNvSpPr>
            <a:spLocks noGrp="1" noChangeArrowheads="1"/>
          </p:cNvSpPr>
          <p:nvPr>
            <p:ph idx="1"/>
          </p:nvPr>
        </p:nvSpPr>
        <p:spPr/>
        <p:txBody>
          <a:bodyPr/>
          <a:lstStyle/>
          <a:p>
            <a:pPr eaLnBrk="1" hangingPunct="1"/>
            <a:r>
              <a:rPr lang="en-US" sz="2800" dirty="0"/>
              <a:t>Applications like IR: reduce all letters to lower case</a:t>
            </a:r>
          </a:p>
          <a:p>
            <a:pPr lvl="1" eaLnBrk="1" hangingPunct="1"/>
            <a:r>
              <a:rPr lang="en-US" sz="2400" dirty="0"/>
              <a:t>Since users tend to use lower case</a:t>
            </a:r>
          </a:p>
          <a:p>
            <a:pPr lvl="1" eaLnBrk="1" hangingPunct="1"/>
            <a:r>
              <a:rPr lang="en-US" sz="2400" dirty="0"/>
              <a:t>Possible exception: upper case in mid-sentence?</a:t>
            </a:r>
          </a:p>
          <a:p>
            <a:pPr lvl="2" eaLnBrk="1" hangingPunct="1"/>
            <a:r>
              <a:rPr lang="en-US" sz="2000" dirty="0"/>
              <a:t>e.g., </a:t>
            </a:r>
            <a:r>
              <a:rPr lang="en-US" sz="2000" b="1" i="1" dirty="0"/>
              <a:t>General Motors</a:t>
            </a:r>
          </a:p>
          <a:p>
            <a:pPr lvl="2" eaLnBrk="1" hangingPunct="1"/>
            <a:r>
              <a:rPr lang="en-US" sz="2000" b="1" i="1" dirty="0"/>
              <a:t>Fed</a:t>
            </a:r>
            <a:r>
              <a:rPr lang="en-US" sz="2000" dirty="0"/>
              <a:t> vs. </a:t>
            </a:r>
            <a:r>
              <a:rPr lang="en-US" sz="2000" b="1" i="1" dirty="0"/>
              <a:t>fed</a:t>
            </a:r>
          </a:p>
          <a:p>
            <a:pPr lvl="2" eaLnBrk="1" hangingPunct="1"/>
            <a:r>
              <a:rPr lang="en-US" sz="2000" b="1" i="1" dirty="0"/>
              <a:t>SAIL</a:t>
            </a:r>
            <a:r>
              <a:rPr lang="en-US" sz="2000" dirty="0"/>
              <a:t> vs. </a:t>
            </a:r>
            <a:r>
              <a:rPr lang="en-US" sz="2000" b="1" i="1" dirty="0"/>
              <a:t>sail</a:t>
            </a:r>
          </a:p>
          <a:p>
            <a:r>
              <a:rPr lang="en-US" sz="2800" dirty="0"/>
              <a:t>For sentiment analysis, MT, Information extraction</a:t>
            </a:r>
          </a:p>
          <a:p>
            <a:pPr lvl="1"/>
            <a:r>
              <a:rPr lang="en-US" sz="2400" dirty="0"/>
              <a:t>Case is helpful (</a:t>
            </a:r>
            <a:r>
              <a:rPr lang="en-US" sz="2400" b="1" i="1" dirty="0"/>
              <a:t>US</a:t>
            </a:r>
            <a:r>
              <a:rPr lang="en-US" sz="2400" dirty="0"/>
              <a:t> versus </a:t>
            </a:r>
            <a:r>
              <a:rPr lang="en-US" sz="2400" b="1" i="1" dirty="0"/>
              <a:t>us </a:t>
            </a:r>
            <a:r>
              <a:rPr lang="en-US" sz="2400" dirty="0"/>
              <a:t>is important)</a:t>
            </a:r>
          </a:p>
        </p:txBody>
      </p:sp>
    </p:spTree>
    <p:extLst>
      <p:ext uri="{BB962C8B-B14F-4D97-AF65-F5344CB8AC3E}">
        <p14:creationId xmlns:p14="http://schemas.microsoft.com/office/powerpoint/2010/main" val="379515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Lemmatization</a:t>
            </a:r>
          </a:p>
        </p:txBody>
      </p:sp>
      <p:sp>
        <p:nvSpPr>
          <p:cNvPr id="37891" name="Rectangle 3"/>
          <p:cNvSpPr>
            <a:spLocks noGrp="1" noChangeArrowheads="1"/>
          </p:cNvSpPr>
          <p:nvPr>
            <p:ph idx="1"/>
          </p:nvPr>
        </p:nvSpPr>
        <p:spPr/>
        <p:txBody>
          <a:bodyPr/>
          <a:lstStyle/>
          <a:p>
            <a:pPr eaLnBrk="1" hangingPunct="1"/>
            <a:r>
              <a:rPr lang="en-US" dirty="0"/>
              <a:t>Reduce inflections or variant forms to base form</a:t>
            </a:r>
          </a:p>
          <a:p>
            <a:pPr lvl="1">
              <a:spcBef>
                <a:spcPts val="500"/>
              </a:spcBef>
              <a:spcAft>
                <a:spcPts val="500"/>
              </a:spcAft>
            </a:pPr>
            <a:r>
              <a:rPr lang="en-US" sz="2400" i="1" dirty="0"/>
              <a:t>am, are,</a:t>
            </a:r>
            <a:r>
              <a:rPr lang="en-US" sz="2400" dirty="0"/>
              <a:t> </a:t>
            </a:r>
            <a:r>
              <a:rPr lang="en-US" sz="2400" i="1" dirty="0"/>
              <a:t>is </a:t>
            </a:r>
            <a:r>
              <a:rPr lang="en-US" sz="2400" dirty="0">
                <a:sym typeface="Symbol" charset="2"/>
              </a:rPr>
              <a:t></a:t>
            </a:r>
            <a:r>
              <a:rPr lang="en-US" sz="2400" dirty="0"/>
              <a:t> </a:t>
            </a:r>
            <a:r>
              <a:rPr lang="en-US" sz="2400" i="1" dirty="0"/>
              <a:t>be</a:t>
            </a:r>
            <a:endParaRPr lang="en-US" sz="2400" dirty="0"/>
          </a:p>
          <a:p>
            <a:pPr lvl="1">
              <a:spcBef>
                <a:spcPts val="500"/>
              </a:spcBef>
              <a:spcAft>
                <a:spcPts val="500"/>
              </a:spcAft>
            </a:pPr>
            <a:r>
              <a:rPr lang="en-US" sz="2400" i="1" dirty="0"/>
              <a:t>car, cars, car's</a:t>
            </a:r>
            <a:r>
              <a:rPr lang="en-US" sz="2400" dirty="0"/>
              <a:t>, </a:t>
            </a:r>
            <a:r>
              <a:rPr lang="en-US" sz="2400" i="1" dirty="0"/>
              <a:t>cars'</a:t>
            </a:r>
            <a:r>
              <a:rPr lang="en-US" sz="2400" dirty="0"/>
              <a:t> </a:t>
            </a:r>
            <a:r>
              <a:rPr lang="en-US" sz="2400" dirty="0">
                <a:sym typeface="Symbol" charset="2"/>
              </a:rPr>
              <a:t></a:t>
            </a:r>
            <a:r>
              <a:rPr lang="en-US" sz="2400" dirty="0"/>
              <a:t> </a:t>
            </a:r>
            <a:r>
              <a:rPr lang="en-US" sz="2400" i="1" dirty="0"/>
              <a:t>car</a:t>
            </a:r>
          </a:p>
          <a:p>
            <a:pPr>
              <a:spcBef>
                <a:spcPts val="500"/>
              </a:spcBef>
              <a:spcAft>
                <a:spcPts val="500"/>
              </a:spcAft>
            </a:pPr>
            <a:r>
              <a:rPr lang="en-US" i="1" dirty="0"/>
              <a:t>the boy's cars are different colors</a:t>
            </a:r>
            <a:r>
              <a:rPr lang="en-US" dirty="0"/>
              <a:t> </a:t>
            </a:r>
            <a:r>
              <a:rPr lang="en-US" dirty="0">
                <a:sym typeface="Symbol" charset="2"/>
              </a:rPr>
              <a:t></a:t>
            </a:r>
            <a:r>
              <a:rPr lang="en-US" dirty="0"/>
              <a:t> </a:t>
            </a:r>
            <a:r>
              <a:rPr lang="en-US" i="1" dirty="0"/>
              <a:t>the boy car be different color</a:t>
            </a:r>
          </a:p>
          <a:p>
            <a:pPr>
              <a:spcBef>
                <a:spcPts val="500"/>
              </a:spcBef>
              <a:spcAft>
                <a:spcPts val="500"/>
              </a:spcAft>
            </a:pPr>
            <a:r>
              <a:rPr lang="en-US" dirty="0"/>
              <a:t>Lemmatization: have to find correct dictionary headword form</a:t>
            </a:r>
          </a:p>
          <a:p>
            <a:pPr>
              <a:lnSpc>
                <a:spcPct val="90000"/>
              </a:lnSpc>
            </a:pPr>
            <a:r>
              <a:rPr lang="en-US" dirty="0"/>
              <a:t>Machine translation</a:t>
            </a:r>
          </a:p>
          <a:p>
            <a:pPr lvl="1">
              <a:lnSpc>
                <a:spcPct val="90000"/>
              </a:lnSpc>
            </a:pPr>
            <a:r>
              <a:rPr lang="en-US" dirty="0"/>
              <a:t>Spanish </a:t>
            </a:r>
            <a:r>
              <a:rPr lang="en-US" dirty="0" err="1">
                <a:solidFill>
                  <a:srgbClr val="A50021"/>
                </a:solidFill>
              </a:rPr>
              <a:t>quiero</a:t>
            </a:r>
            <a:r>
              <a:rPr lang="en-US" dirty="0"/>
              <a:t> (‘I want’), </a:t>
            </a:r>
            <a:r>
              <a:rPr lang="en-US" dirty="0" err="1">
                <a:solidFill>
                  <a:srgbClr val="A50021"/>
                </a:solidFill>
              </a:rPr>
              <a:t>quieres</a:t>
            </a:r>
            <a:r>
              <a:rPr lang="en-US" dirty="0"/>
              <a:t> (‘you want’) same lemma as </a:t>
            </a:r>
            <a:r>
              <a:rPr lang="en-US" dirty="0" err="1">
                <a:solidFill>
                  <a:srgbClr val="A50021"/>
                </a:solidFill>
              </a:rPr>
              <a:t>querer</a:t>
            </a:r>
            <a:r>
              <a:rPr lang="en-US" dirty="0"/>
              <a:t> ‘want’</a:t>
            </a:r>
          </a:p>
          <a:p>
            <a:pPr lvl="1">
              <a:spcBef>
                <a:spcPts val="500"/>
              </a:spcBef>
              <a:spcAft>
                <a:spcPts val="500"/>
              </a:spcAft>
            </a:pPr>
            <a:endParaRPr lang="en-US" dirty="0"/>
          </a:p>
        </p:txBody>
      </p:sp>
    </p:spTree>
    <p:extLst>
      <p:ext uri="{BB962C8B-B14F-4D97-AF65-F5344CB8AC3E}">
        <p14:creationId xmlns:p14="http://schemas.microsoft.com/office/powerpoint/2010/main" val="40522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11307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65656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066800"/>
            <a:ext cx="7543800" cy="1450757"/>
          </a:xfrm>
        </p:spPr>
        <p:txBody>
          <a:bodyPr/>
          <a:lstStyle/>
          <a:p>
            <a:pPr eaLnBrk="1" hangingPunct="1"/>
            <a:r>
              <a:rPr lang="en-US" dirty="0"/>
              <a:t>Porter’s algorithm</a:t>
            </a:r>
            <a:br>
              <a:rPr lang="en-US" dirty="0"/>
            </a:br>
            <a:r>
              <a:rPr lang="en-US" dirty="0"/>
              <a:t>The most common English stemmer</a:t>
            </a:r>
          </a:p>
        </p:txBody>
      </p:sp>
      <p:sp>
        <p:nvSpPr>
          <p:cNvPr id="39939" name="Rectangle 3"/>
          <p:cNvSpPr>
            <a:spLocks noGrp="1" noChangeArrowheads="1"/>
          </p:cNvSpPr>
          <p:nvPr>
            <p:ph sz="quarter" idx="1"/>
          </p:nvPr>
        </p:nvSpPr>
        <p:spPr>
          <a:xfrm>
            <a:off x="167640" y="2989996"/>
            <a:ext cx="4876800" cy="3333750"/>
          </a:xfrm>
        </p:spPr>
        <p:txBody>
          <a:bodyPr/>
          <a:lstStyle/>
          <a:p>
            <a:pPr marL="0" indent="0">
              <a:buNone/>
            </a:pPr>
            <a:r>
              <a:rPr lang="en-US" dirty="0"/>
              <a:t>   Step 1a</a:t>
            </a:r>
          </a:p>
          <a:p>
            <a:pPr marL="457200" lvl="1" indent="0">
              <a:buNone/>
            </a:pPr>
            <a:r>
              <a:rPr lang="en-US" sz="1600" dirty="0" err="1">
                <a:latin typeface="Courier"/>
                <a:cs typeface="Courier"/>
              </a:rPr>
              <a:t>sses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caresses  caress</a:t>
            </a:r>
          </a:p>
          <a:p>
            <a:pPr marL="457200" lvl="1" indent="0">
              <a:buNone/>
            </a:pPr>
            <a:r>
              <a:rPr lang="en-US" sz="1600" dirty="0" err="1">
                <a:latin typeface="Courier"/>
                <a:cs typeface="Courier"/>
              </a:rPr>
              <a:t>ies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i</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ponies    </a:t>
            </a:r>
            <a:r>
              <a:rPr lang="en-US" sz="1600" dirty="0" err="1">
                <a:solidFill>
                  <a:schemeClr val="accent5">
                    <a:lumMod val="75000"/>
                  </a:schemeClr>
                </a:solidFill>
                <a:latin typeface="Courier"/>
                <a:cs typeface="Courier"/>
                <a:sym typeface="Symbol" charset="2"/>
              </a:rPr>
              <a:t>poni</a:t>
            </a:r>
            <a:endParaRPr lang="en-US" sz="1600" dirty="0">
              <a:solidFill>
                <a:schemeClr val="accent5">
                  <a:lumMod val="75000"/>
                </a:schemeClr>
              </a:solidFill>
              <a:latin typeface="Courier"/>
              <a:cs typeface="Courier"/>
              <a:sym typeface="Symbol" charset="2"/>
            </a:endParaRPr>
          </a:p>
          <a:p>
            <a:pPr marL="457200" lvl="1" indent="0">
              <a:buNone/>
            </a:pPr>
            <a:r>
              <a:rPr lang="en-US" sz="1600" dirty="0" err="1">
                <a:latin typeface="Courier"/>
                <a:cs typeface="Courier"/>
                <a:sym typeface="Symbol" charset="2"/>
              </a:rPr>
              <a:t>ss</a:t>
            </a:r>
            <a:r>
              <a:rPr lang="en-US" sz="1600" dirty="0">
                <a:latin typeface="Courier"/>
                <a:cs typeface="Courier"/>
                <a:sym typeface="Symbol" charset="2"/>
              </a:rPr>
              <a:t>   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    caress</a:t>
            </a:r>
          </a:p>
          <a:p>
            <a:pPr marL="457200" lvl="1" indent="0">
              <a:buNone/>
            </a:pPr>
            <a:r>
              <a:rPr lang="en-US" sz="1600" dirty="0">
                <a:latin typeface="Courier"/>
                <a:cs typeface="Courier"/>
                <a:sym typeface="Symbol" charset="2"/>
              </a:rPr>
              <a:t>s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cats       cat</a:t>
            </a:r>
          </a:p>
          <a:p>
            <a:pPr marL="0" indent="0">
              <a:buNone/>
            </a:pPr>
            <a:r>
              <a:rPr lang="en-US" dirty="0">
                <a:latin typeface="Calibri"/>
                <a:cs typeface="Calibri"/>
                <a:sym typeface="Symbol" charset="2"/>
              </a:rPr>
              <a:t>  Step 1b</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ing</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walking    walk</a:t>
            </a:r>
          </a:p>
          <a:p>
            <a:pPr marL="457200" lvl="1" indent="0">
              <a:buNone/>
            </a:pPr>
            <a:r>
              <a:rPr lang="en-US" sz="1600" dirty="0">
                <a:solidFill>
                  <a:schemeClr val="accent5">
                    <a:lumMod val="75000"/>
                  </a:schemeClr>
                </a:solidFill>
                <a:latin typeface="Courier"/>
                <a:cs typeface="Courier"/>
                <a:sym typeface="Symbol" charset="2"/>
              </a:rPr>
              <a:t>              sing       sing</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ed</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plastered  plaster</a:t>
            </a:r>
          </a:p>
          <a:p>
            <a:pPr marL="457200" lvl="1" indent="0">
              <a:buNone/>
            </a:pPr>
            <a:r>
              <a:rPr lang="en-US" dirty="0">
                <a:solidFill>
                  <a:schemeClr val="accent5">
                    <a:lumMod val="75000"/>
                  </a:schemeClr>
                </a:solidFill>
                <a:latin typeface="Courier"/>
                <a:cs typeface="Courier"/>
                <a:sym typeface="Symbol" charset="2"/>
              </a:rPr>
              <a:t>…</a:t>
            </a:r>
          </a:p>
          <a:p>
            <a:endParaRPr lang="en-US" sz="2200" dirty="0">
              <a:latin typeface="Courier"/>
              <a:cs typeface="Courier"/>
              <a:sym typeface="Symbol" charset="2"/>
            </a:endParaRPr>
          </a:p>
        </p:txBody>
      </p:sp>
      <p:sp>
        <p:nvSpPr>
          <p:cNvPr id="5" name="Rectangle 3"/>
          <p:cNvSpPr txBox="1">
            <a:spLocks noChangeArrowheads="1"/>
          </p:cNvSpPr>
          <p:nvPr/>
        </p:nvSpPr>
        <p:spPr bwMode="auto">
          <a:xfrm>
            <a:off x="4511040" y="3066196"/>
            <a:ext cx="4876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Step 2 (for long stems)</a:t>
            </a:r>
          </a:p>
          <a:p>
            <a:pPr marL="457200" lvl="1" indent="0">
              <a:buNone/>
            </a:pPr>
            <a:r>
              <a:rPr lang="en-US" sz="1600" dirty="0" err="1">
                <a:latin typeface="Courier"/>
                <a:cs typeface="Courier"/>
              </a:rPr>
              <a:t>ational</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relational relate</a:t>
            </a:r>
          </a:p>
          <a:p>
            <a:pPr marL="457200" lvl="1" indent="0">
              <a:buNone/>
            </a:pPr>
            <a:r>
              <a:rPr lang="en-US" sz="1600" dirty="0" err="1">
                <a:latin typeface="Courier"/>
                <a:cs typeface="Courier"/>
              </a:rPr>
              <a:t>izer</a:t>
            </a:r>
            <a:r>
              <a:rPr lang="en-US" sz="1600" dirty="0">
                <a:latin typeface="Courier"/>
                <a:cs typeface="Courier"/>
                <a:sym typeface="Symbol" charset="2"/>
              </a:rPr>
              <a:t> </a:t>
            </a:r>
            <a:r>
              <a:rPr lang="en-US" sz="1600" dirty="0" err="1">
                <a:latin typeface="Courier"/>
                <a:cs typeface="Courier"/>
                <a:sym typeface="Symbol" charset="2"/>
              </a:rPr>
              <a:t>ize</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digitizer  digitize</a:t>
            </a:r>
          </a:p>
          <a:p>
            <a:pPr marL="457200" lvl="1" indent="0">
              <a:buNone/>
            </a:pPr>
            <a:r>
              <a:rPr lang="en-US" sz="1600" dirty="0" err="1">
                <a:latin typeface="Courier"/>
                <a:cs typeface="Courier"/>
                <a:sym typeface="Symbol" charset="2"/>
              </a:rPr>
              <a:t>ator</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operator   operate</a:t>
            </a: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pPr marL="0" indent="0">
              <a:buNone/>
            </a:pPr>
            <a:r>
              <a:rPr lang="en-US" sz="2000" dirty="0">
                <a:latin typeface="Calibri"/>
                <a:cs typeface="Calibri"/>
                <a:sym typeface="Symbol" charset="2"/>
              </a:rPr>
              <a:t>    Step 3 (for longer stems)</a:t>
            </a:r>
          </a:p>
          <a:p>
            <a:pPr marL="457200" lvl="1" indent="0">
              <a:buNone/>
            </a:pPr>
            <a:r>
              <a:rPr lang="en-US" sz="1600" dirty="0">
                <a:latin typeface="Courier"/>
                <a:cs typeface="Courier"/>
                <a:sym typeface="Symbol" charset="2"/>
              </a:rPr>
              <a:t>al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revival     </a:t>
            </a:r>
            <a:r>
              <a:rPr lang="en-US" sz="1600" dirty="0" err="1">
                <a:solidFill>
                  <a:schemeClr val="accent5">
                    <a:lumMod val="75000"/>
                  </a:schemeClr>
                </a:solidFill>
                <a:latin typeface="Courier"/>
                <a:cs typeface="Courier"/>
                <a:sym typeface="Symbol" charset="2"/>
              </a:rPr>
              <a:t>reviv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able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adjustable  adjust</a:t>
            </a:r>
          </a:p>
          <a:p>
            <a:pPr marL="457200" lvl="1" indent="0">
              <a:buNone/>
            </a:pPr>
            <a:r>
              <a:rPr lang="en-US" sz="1600" dirty="0">
                <a:latin typeface="Courier"/>
                <a:cs typeface="Courier"/>
                <a:sym typeface="Symbol" charset="2"/>
              </a:rPr>
              <a:t>ate    </a:t>
            </a:r>
            <a:r>
              <a:rPr lang="en-US" sz="1600" dirty="0" err="1">
                <a:latin typeface="Courier"/>
                <a:cs typeface="Courier"/>
                <a:sym typeface="Symbol" charset="2"/>
              </a:rPr>
              <a:t>ø</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activate    </a:t>
            </a:r>
            <a:r>
              <a:rPr lang="en-US" sz="1600" dirty="0" err="1">
                <a:solidFill>
                  <a:schemeClr val="accent5">
                    <a:lumMod val="75000"/>
                  </a:schemeClr>
                </a:solidFill>
                <a:latin typeface="Courier"/>
                <a:cs typeface="Courier"/>
                <a:sym typeface="Symbol" charset="2"/>
              </a:rPr>
              <a:t>activ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endParaRPr lang="en-US" sz="2200" dirty="0">
              <a:latin typeface="Courier"/>
              <a:cs typeface="Courier"/>
              <a:sym typeface="Symbol" charset="2"/>
            </a:endParaRPr>
          </a:p>
        </p:txBody>
      </p:sp>
    </p:spTree>
    <p:extLst>
      <p:ext uri="{BB962C8B-B14F-4D97-AF65-F5344CB8AC3E}">
        <p14:creationId xmlns:p14="http://schemas.microsoft.com/office/powerpoint/2010/main" val="2468949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13" name="Rectangle 12">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49</a:t>
            </a:fld>
            <a:endParaRPr lang="en-US"/>
          </a:p>
        </p:txBody>
      </p:sp>
      <p:sp>
        <p:nvSpPr>
          <p:cNvPr id="12" name="Rectangle 11">
            <a:extLst>
              <a:ext uri="{FF2B5EF4-FFF2-40B4-BE49-F238E27FC236}">
                <a16:creationId xmlns:a16="http://schemas.microsoft.com/office/drawing/2014/main" id="{830E7DF6-2966-D64C-A772-31DD72931355}"/>
              </a:ext>
            </a:extLst>
          </p:cNvPr>
          <p:cNvSpPr/>
          <p:nvPr/>
        </p:nvSpPr>
        <p:spPr>
          <a:xfrm>
            <a:off x="381000" y="2228671"/>
            <a:ext cx="8153400" cy="1200329"/>
          </a:xfrm>
          <a:prstGeom prst="rect">
            <a:avLst/>
          </a:prstGeom>
        </p:spPr>
        <p:txBody>
          <a:bodyPr wrap="square">
            <a:spAutoFit/>
          </a:bodyPr>
          <a:lstStyle/>
          <a:p>
            <a:pPr lvl="1"/>
            <a:r>
              <a:rPr lang="en-US" sz="2800" dirty="0">
                <a:latin typeface="Courier"/>
                <a:cs typeface="Courier"/>
                <a:sym typeface="Symbol" charset="2"/>
              </a:rPr>
              <a:t>(*v*)</a:t>
            </a:r>
            <a:r>
              <a:rPr lang="en-US" sz="2800" dirty="0" err="1">
                <a:latin typeface="Courier"/>
                <a:cs typeface="Courier"/>
                <a:sym typeface="Symbol" charset="2"/>
              </a:rPr>
              <a:t>ing</a:t>
            </a:r>
            <a:r>
              <a:rPr lang="en-US" sz="2800" dirty="0">
                <a:latin typeface="Courier"/>
                <a:cs typeface="Courier"/>
                <a:sym typeface="Symbol" charset="2"/>
              </a:rPr>
              <a:t>  </a:t>
            </a:r>
            <a:r>
              <a:rPr lang="en-US" sz="2800" dirty="0" err="1">
                <a:sym typeface="Symbol" charset="2"/>
              </a:rPr>
              <a:t>ø</a:t>
            </a:r>
            <a:r>
              <a:rPr lang="en-US" sz="2800" dirty="0">
                <a:sym typeface="Symbol" charset="2"/>
              </a:rPr>
              <a:t>    </a:t>
            </a:r>
            <a:r>
              <a:rPr lang="en-US" sz="2800" dirty="0">
                <a:solidFill>
                  <a:schemeClr val="accent5">
                    <a:lumMod val="75000"/>
                  </a:schemeClr>
                </a:solidFill>
                <a:latin typeface="Courier"/>
                <a:cs typeface="Courier"/>
                <a:sym typeface="Symbol" charset="2"/>
              </a:rPr>
              <a:t>walking    walk</a:t>
            </a:r>
          </a:p>
          <a:p>
            <a:pPr lvl="1"/>
            <a:r>
              <a:rPr lang="en-US" sz="2800" dirty="0">
                <a:solidFill>
                  <a:schemeClr val="accent5">
                    <a:lumMod val="75000"/>
                  </a:schemeClr>
                </a:solidFill>
                <a:latin typeface="Courier"/>
                <a:cs typeface="Courier"/>
                <a:sym typeface="Symbol" charset="2"/>
              </a:rPr>
              <a:t>              sing       sing</a:t>
            </a:r>
          </a:p>
          <a:p>
            <a:pPr lvl="1"/>
            <a:endParaRPr lang="en-US" sz="1600" dirty="0">
              <a:solidFill>
                <a:schemeClr val="accent5">
                  <a:lumMod val="75000"/>
                </a:schemeClr>
              </a:solidFill>
              <a:latin typeface="Courier"/>
              <a:cs typeface="Courier"/>
              <a:sym typeface="Symbol" charset="2"/>
            </a:endParaRPr>
          </a:p>
        </p:txBody>
      </p:sp>
    </p:spTree>
    <p:extLst>
      <p:ext uri="{BB962C8B-B14F-4D97-AF65-F5344CB8AC3E}">
        <p14:creationId xmlns:p14="http://schemas.microsoft.com/office/powerpoint/2010/main" val="329220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2063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2063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48553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3" name="Content Placeholder 2"/>
          <p:cNvSpPr>
            <a:spLocks noGrp="1"/>
          </p:cNvSpPr>
          <p:nvPr>
            <p:ph idx="1"/>
          </p:nvPr>
        </p:nvSpPr>
        <p:spPr>
          <a:xfrm>
            <a:off x="822960" y="1086678"/>
            <a:ext cx="7520940" cy="3471467"/>
          </a:xfrm>
        </p:spPr>
        <p:txBody>
          <a:bodyPr>
            <a:normAutofit/>
          </a:bodyPr>
          <a:lstStyle/>
          <a:p>
            <a:pPr marL="457200" lvl="1" indent="0">
              <a:buNone/>
            </a:pPr>
            <a:r>
              <a:rPr lang="en-US" dirty="0">
                <a:latin typeface="Courier"/>
                <a:cs typeface="Courier"/>
                <a:sym typeface="Symbol" charset="2"/>
              </a:rPr>
              <a:t>(*v*)</a:t>
            </a:r>
            <a:r>
              <a:rPr lang="en-US" dirty="0" err="1">
                <a:latin typeface="Courier"/>
                <a:cs typeface="Courier"/>
                <a:sym typeface="Symbol" charset="2"/>
              </a:rPr>
              <a:t>ing</a:t>
            </a:r>
            <a:r>
              <a:rPr lang="en-US" dirty="0">
                <a:latin typeface="Courier"/>
                <a:cs typeface="Courier"/>
                <a:sym typeface="Symbol" charset="2"/>
              </a:rPr>
              <a:t>  </a:t>
            </a:r>
            <a:r>
              <a:rPr lang="en-US" dirty="0" err="1">
                <a:sym typeface="Symbol" charset="2"/>
              </a:rPr>
              <a:t>ø</a:t>
            </a:r>
            <a:r>
              <a:rPr lang="en-US" dirty="0">
                <a:sym typeface="Symbol" charset="2"/>
              </a:rPr>
              <a:t>    </a:t>
            </a:r>
            <a:r>
              <a:rPr lang="en-US" dirty="0">
                <a:latin typeface="Courier"/>
                <a:cs typeface="Courier"/>
                <a:sym typeface="Symbol" charset="2"/>
              </a:rPr>
              <a:t>walking    walk</a:t>
            </a:r>
          </a:p>
          <a:p>
            <a:pPr marL="457200" lvl="1" indent="0">
              <a:buNone/>
            </a:pPr>
            <a:r>
              <a:rPr lang="en-US" dirty="0">
                <a:latin typeface="Courier"/>
                <a:cs typeface="Courier"/>
                <a:sym typeface="Symbol" charset="2"/>
              </a:rPr>
              <a:t>              sing       sing</a:t>
            </a:r>
          </a:p>
          <a:p>
            <a:pPr marL="457200" lvl="1" indent="0">
              <a:buNone/>
            </a:pPr>
            <a:endParaRPr lang="en-US" dirty="0">
              <a:latin typeface="Courier"/>
              <a:cs typeface="Courier"/>
              <a:sym typeface="Symbol" charset="2"/>
            </a:endParaRPr>
          </a:p>
        </p:txBody>
      </p:sp>
      <p:sp>
        <p:nvSpPr>
          <p:cNvPr id="13" name="Rectangle 12">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50</a:t>
            </a:fld>
            <a:endParaRPr lang="en-US"/>
          </a:p>
        </p:txBody>
      </p:sp>
      <p:sp>
        <p:nvSpPr>
          <p:cNvPr id="23" name="Slide Number Placeholder 3">
            <a:extLst>
              <a:ext uri="{FF2B5EF4-FFF2-40B4-BE49-F238E27FC236}">
                <a16:creationId xmlns:a16="http://schemas.microsoft.com/office/drawing/2014/main" id="{A0031A53-19C4-F547-A355-B43E4234C37F}"/>
              </a:ext>
            </a:extLst>
          </p:cNvPr>
          <p:cNvSpPr txBox="1">
            <a:spLocks/>
          </p:cNvSpPr>
          <p:nvPr/>
        </p:nvSpPr>
        <p:spPr>
          <a:xfrm>
            <a:off x="7617944" y="534315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F35DC5-7E65-8247-99AB-4E984F8A921E}" type="slidenum">
              <a:rPr lang="en-US" smtClean="0"/>
              <a:pPr/>
              <a:t>50</a:t>
            </a:fld>
            <a:endParaRPr lang="en-US"/>
          </a:p>
        </p:txBody>
      </p:sp>
      <p:sp>
        <p:nvSpPr>
          <p:cNvPr id="24" name="Rectangle 3">
            <a:extLst>
              <a:ext uri="{FF2B5EF4-FFF2-40B4-BE49-F238E27FC236}">
                <a16:creationId xmlns:a16="http://schemas.microsoft.com/office/drawing/2014/main" id="{41A9D5B1-FA9F-644C-8413-165B9366AC45}"/>
              </a:ext>
            </a:extLst>
          </p:cNvPr>
          <p:cNvSpPr txBox="1">
            <a:spLocks noChangeArrowheads="1"/>
          </p:cNvSpPr>
          <p:nvPr/>
        </p:nvSpPr>
        <p:spPr bwMode="auto">
          <a:xfrm>
            <a:off x="228600" y="2007569"/>
            <a:ext cx="9108001" cy="2743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400" dirty="0" err="1">
                <a:latin typeface="Courier"/>
                <a:cs typeface="Courier"/>
              </a:rPr>
              <a:t>tr</a:t>
            </a:r>
            <a:r>
              <a:rPr lang="en-US" sz="1400" dirty="0">
                <a:latin typeface="Courier"/>
                <a:cs typeface="Courier"/>
              </a:rPr>
              <a:t> -</a:t>
            </a:r>
            <a:r>
              <a:rPr lang="en-US" sz="1400" dirty="0" err="1">
                <a:latin typeface="Courier"/>
                <a:cs typeface="Courier"/>
              </a:rPr>
              <a:t>sc</a:t>
            </a:r>
            <a:r>
              <a:rPr lang="en-US" sz="1400" dirty="0">
                <a:latin typeface="Courier"/>
                <a:cs typeface="Courier"/>
              </a:rPr>
              <a:t> 'A-</a:t>
            </a:r>
            <a:r>
              <a:rPr lang="en-US" sz="1400" dirty="0" err="1">
                <a:latin typeface="Courier"/>
                <a:cs typeface="Courier"/>
              </a:rPr>
              <a:t>Za</a:t>
            </a:r>
            <a:r>
              <a:rPr lang="en-US" sz="1400" dirty="0">
                <a:latin typeface="Courier"/>
                <a:cs typeface="Courier"/>
              </a:rPr>
              <a:t>-z' '\n' &lt; </a:t>
            </a:r>
            <a:r>
              <a:rPr lang="en-US" sz="1400" dirty="0" err="1">
                <a:latin typeface="Courier"/>
                <a:cs typeface="Courier"/>
              </a:rPr>
              <a:t>shakes.txt</a:t>
            </a:r>
            <a:r>
              <a:rPr lang="en-US" sz="1400" dirty="0">
                <a:latin typeface="Courier"/>
                <a:cs typeface="Courier"/>
              </a:rPr>
              <a:t> | </a:t>
            </a:r>
            <a:r>
              <a:rPr lang="en-US" sz="1400" dirty="0" err="1">
                <a:latin typeface="Courier"/>
                <a:cs typeface="Courier"/>
              </a:rPr>
              <a:t>grep</a:t>
            </a:r>
            <a:r>
              <a:rPr lang="en-US" sz="1400" dirty="0">
                <a:latin typeface="Courier"/>
                <a:cs typeface="Courier"/>
              </a:rPr>
              <a:t> ’</a:t>
            </a:r>
            <a:r>
              <a:rPr lang="en-US" sz="1400" dirty="0" err="1">
                <a:latin typeface="Courier"/>
                <a:cs typeface="Courier"/>
              </a:rPr>
              <a:t>ing</a:t>
            </a:r>
            <a:r>
              <a:rPr lang="en-US" sz="1400" dirty="0">
                <a:latin typeface="Courier"/>
                <a:cs typeface="Courier"/>
              </a:rPr>
              <a:t>$' | sort | </a:t>
            </a:r>
            <a:r>
              <a:rPr lang="en-US" sz="1400" dirty="0" err="1">
                <a:latin typeface="Courier"/>
                <a:cs typeface="Courier"/>
              </a:rPr>
              <a:t>uniq</a:t>
            </a:r>
            <a:r>
              <a:rPr lang="en-US" sz="1400" dirty="0">
                <a:latin typeface="Courier"/>
                <a:cs typeface="Courier"/>
              </a:rPr>
              <a:t> -c | sort –nr </a:t>
            </a: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solidFill>
                <a:schemeClr val="accent5">
                  <a:lumMod val="60000"/>
                  <a:lumOff val="40000"/>
                </a:schemeClr>
              </a:solidFill>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r>
              <a:rPr lang="en-US" sz="1350" dirty="0" err="1">
                <a:latin typeface="Courier"/>
                <a:cs typeface="Courier"/>
              </a:rPr>
              <a:t>tr</a:t>
            </a:r>
            <a:r>
              <a:rPr lang="en-US" sz="1350" dirty="0">
                <a:latin typeface="Courier"/>
                <a:cs typeface="Courier"/>
              </a:rPr>
              <a:t> -</a:t>
            </a:r>
            <a:r>
              <a:rPr lang="en-US" sz="1350" dirty="0" err="1">
                <a:latin typeface="Courier"/>
                <a:cs typeface="Courier"/>
              </a:rPr>
              <a:t>sc</a:t>
            </a:r>
            <a:r>
              <a:rPr lang="en-US" sz="1350" dirty="0">
                <a:latin typeface="Courier"/>
                <a:cs typeface="Courier"/>
              </a:rPr>
              <a:t> 'A-</a:t>
            </a:r>
            <a:r>
              <a:rPr lang="en-US" sz="1350" dirty="0" err="1">
                <a:latin typeface="Courier"/>
                <a:cs typeface="Courier"/>
              </a:rPr>
              <a:t>Za</a:t>
            </a:r>
            <a:r>
              <a:rPr lang="en-US" sz="1350" dirty="0">
                <a:latin typeface="Courier"/>
                <a:cs typeface="Courier"/>
              </a:rPr>
              <a:t>-z' '\n' &lt; </a:t>
            </a:r>
            <a:r>
              <a:rPr lang="en-US" sz="1350" dirty="0" err="1">
                <a:latin typeface="Courier"/>
                <a:cs typeface="Courier"/>
              </a:rPr>
              <a:t>shakes.txt</a:t>
            </a:r>
            <a:r>
              <a:rPr lang="en-US" sz="1350" dirty="0">
                <a:latin typeface="Courier"/>
                <a:cs typeface="Courier"/>
              </a:rPr>
              <a:t> | </a:t>
            </a:r>
            <a:r>
              <a:rPr lang="en-US" sz="1350" dirty="0" err="1">
                <a:latin typeface="Courier"/>
                <a:cs typeface="Courier"/>
              </a:rPr>
              <a:t>grep</a:t>
            </a:r>
            <a:r>
              <a:rPr lang="en-US" sz="1350" dirty="0">
                <a:latin typeface="Courier"/>
                <a:cs typeface="Courier"/>
              </a:rPr>
              <a:t> '[</a:t>
            </a:r>
            <a:r>
              <a:rPr lang="en-US" sz="1350" dirty="0" err="1">
                <a:latin typeface="Courier"/>
                <a:cs typeface="Courier"/>
              </a:rPr>
              <a:t>aeiou</a:t>
            </a:r>
            <a:r>
              <a:rPr lang="en-US" sz="1350" dirty="0">
                <a:latin typeface="Courier"/>
                <a:cs typeface="Courier"/>
              </a:rPr>
              <a:t>].*</a:t>
            </a:r>
            <a:r>
              <a:rPr lang="en-US" sz="1350" dirty="0" err="1">
                <a:latin typeface="Courier"/>
                <a:cs typeface="Courier"/>
              </a:rPr>
              <a:t>ing</a:t>
            </a:r>
            <a:r>
              <a:rPr lang="en-US" sz="1350" dirty="0">
                <a:latin typeface="Courier"/>
                <a:cs typeface="Courier"/>
              </a:rPr>
              <a:t>$' | sort | </a:t>
            </a:r>
            <a:r>
              <a:rPr lang="en-US" sz="1350" dirty="0" err="1">
                <a:latin typeface="Courier"/>
                <a:cs typeface="Courier"/>
              </a:rPr>
              <a:t>uniq</a:t>
            </a:r>
            <a:r>
              <a:rPr lang="en-US" sz="1350" dirty="0">
                <a:latin typeface="Courier"/>
                <a:cs typeface="Courier"/>
              </a:rPr>
              <a:t> -c | sort –nr</a:t>
            </a:r>
          </a:p>
        </p:txBody>
      </p:sp>
      <p:sp>
        <p:nvSpPr>
          <p:cNvPr id="25" name="TextBox 24">
            <a:extLst>
              <a:ext uri="{FF2B5EF4-FFF2-40B4-BE49-F238E27FC236}">
                <a16:creationId xmlns:a16="http://schemas.microsoft.com/office/drawing/2014/main" id="{221EA3D5-2809-154E-9687-8F88ABDE6549}"/>
              </a:ext>
            </a:extLst>
          </p:cNvPr>
          <p:cNvSpPr txBox="1"/>
          <p:nvPr/>
        </p:nvSpPr>
        <p:spPr>
          <a:xfrm>
            <a:off x="4231200" y="2312369"/>
            <a:ext cx="1385190" cy="1757404"/>
          </a:xfrm>
          <a:prstGeom prst="rect">
            <a:avLst/>
          </a:prstGeom>
          <a:noFill/>
        </p:spPr>
        <p:txBody>
          <a:bodyPr wrap="none" rtlCol="0">
            <a:spAutoFit/>
          </a:bodyPr>
          <a:lstStyle/>
          <a:p>
            <a:pPr>
              <a:lnSpc>
                <a:spcPct val="90000"/>
              </a:lnSpc>
            </a:pPr>
            <a:r>
              <a:rPr lang="en-US" sz="1200" dirty="0">
                <a:latin typeface="Courier"/>
                <a:cs typeface="Courier"/>
              </a:rPr>
              <a:t>548 being</a:t>
            </a:r>
          </a:p>
          <a:p>
            <a:pPr>
              <a:lnSpc>
                <a:spcPct val="90000"/>
              </a:lnSpc>
            </a:pPr>
            <a:r>
              <a:rPr lang="en-US" sz="1200" dirty="0">
                <a:solidFill>
                  <a:srgbClr val="A6A6A6"/>
                </a:solidFill>
                <a:latin typeface="Courier"/>
                <a:cs typeface="Courier"/>
              </a:rPr>
              <a:t>541 nothing</a:t>
            </a:r>
          </a:p>
          <a:p>
            <a:pPr>
              <a:lnSpc>
                <a:spcPct val="90000"/>
              </a:lnSpc>
            </a:pPr>
            <a:r>
              <a:rPr lang="en-US" sz="1200" dirty="0">
                <a:solidFill>
                  <a:srgbClr val="A6A6A6"/>
                </a:solidFill>
                <a:latin typeface="Courier"/>
                <a:cs typeface="Courier"/>
              </a:rPr>
              <a:t>152 something</a:t>
            </a:r>
          </a:p>
          <a:p>
            <a:pPr>
              <a:lnSpc>
                <a:spcPct val="90000"/>
              </a:lnSpc>
            </a:pPr>
            <a:r>
              <a:rPr lang="en-US" sz="1200" dirty="0">
                <a:latin typeface="Courier"/>
                <a:cs typeface="Courier"/>
              </a:rPr>
              <a:t>145 coming</a:t>
            </a:r>
          </a:p>
          <a:p>
            <a:pPr>
              <a:lnSpc>
                <a:spcPct val="90000"/>
              </a:lnSpc>
            </a:pPr>
            <a:r>
              <a:rPr lang="en-US" sz="1200" dirty="0">
                <a:solidFill>
                  <a:srgbClr val="A6A6A6"/>
                </a:solidFill>
                <a:latin typeface="Courier"/>
                <a:cs typeface="Courier"/>
              </a:rPr>
              <a:t>130 morning</a:t>
            </a:r>
          </a:p>
          <a:p>
            <a:pPr>
              <a:lnSpc>
                <a:spcPct val="90000"/>
              </a:lnSpc>
            </a:pPr>
            <a:r>
              <a:rPr lang="en-US" sz="1200" dirty="0">
                <a:latin typeface="Courier"/>
                <a:cs typeface="Courier"/>
              </a:rPr>
              <a:t>122 having</a:t>
            </a:r>
          </a:p>
          <a:p>
            <a:pPr>
              <a:lnSpc>
                <a:spcPct val="90000"/>
              </a:lnSpc>
            </a:pPr>
            <a:r>
              <a:rPr lang="en-US" sz="1200" dirty="0">
                <a:latin typeface="Courier"/>
                <a:cs typeface="Courier"/>
              </a:rPr>
              <a:t>120 living</a:t>
            </a:r>
          </a:p>
          <a:p>
            <a:pPr>
              <a:lnSpc>
                <a:spcPct val="90000"/>
              </a:lnSpc>
            </a:pPr>
            <a:r>
              <a:rPr lang="en-US" sz="1200" dirty="0">
                <a:latin typeface="Courier"/>
                <a:cs typeface="Courier"/>
              </a:rPr>
              <a:t>117 loving</a:t>
            </a:r>
          </a:p>
          <a:p>
            <a:pPr>
              <a:lnSpc>
                <a:spcPct val="90000"/>
              </a:lnSpc>
            </a:pPr>
            <a:r>
              <a:rPr lang="en-US" sz="1200" dirty="0">
                <a:latin typeface="Courier"/>
                <a:cs typeface="Courier"/>
              </a:rPr>
              <a:t>116 Being</a:t>
            </a:r>
          </a:p>
          <a:p>
            <a:pPr>
              <a:lnSpc>
                <a:spcPct val="90000"/>
              </a:lnSpc>
            </a:pPr>
            <a:r>
              <a:rPr lang="en-US" sz="1200" dirty="0">
                <a:latin typeface="Courier"/>
                <a:cs typeface="Courier"/>
              </a:rPr>
              <a:t>102 going</a:t>
            </a:r>
          </a:p>
        </p:txBody>
      </p:sp>
      <p:sp>
        <p:nvSpPr>
          <p:cNvPr id="26" name="TextBox 25">
            <a:extLst>
              <a:ext uri="{FF2B5EF4-FFF2-40B4-BE49-F238E27FC236}">
                <a16:creationId xmlns:a16="http://schemas.microsoft.com/office/drawing/2014/main" id="{142E9AFA-4D6C-CE4E-8560-8D82F97C4EC7}"/>
              </a:ext>
            </a:extLst>
          </p:cNvPr>
          <p:cNvSpPr txBox="1"/>
          <p:nvPr/>
        </p:nvSpPr>
        <p:spPr>
          <a:xfrm>
            <a:off x="2021400" y="2312369"/>
            <a:ext cx="1479892" cy="1757404"/>
          </a:xfrm>
          <a:prstGeom prst="rect">
            <a:avLst/>
          </a:prstGeom>
          <a:noFill/>
        </p:spPr>
        <p:txBody>
          <a:bodyPr wrap="none" rtlCol="0">
            <a:spAutoFit/>
          </a:bodyPr>
          <a:lstStyle/>
          <a:p>
            <a:pPr>
              <a:lnSpc>
                <a:spcPct val="90000"/>
              </a:lnSpc>
            </a:pPr>
            <a:r>
              <a:rPr lang="en-US" sz="1200" dirty="0">
                <a:solidFill>
                  <a:schemeClr val="bg1">
                    <a:lumMod val="65000"/>
                  </a:schemeClr>
                </a:solidFill>
                <a:latin typeface="Courier"/>
                <a:cs typeface="Courier"/>
              </a:rPr>
              <a:t>1312 King</a:t>
            </a:r>
          </a:p>
          <a:p>
            <a:pPr>
              <a:lnSpc>
                <a:spcPct val="90000"/>
              </a:lnSpc>
            </a:pPr>
            <a:r>
              <a:rPr lang="en-US" sz="1200" dirty="0">
                <a:latin typeface="Courier"/>
                <a:cs typeface="Courier"/>
              </a:rPr>
              <a:t> 548 being</a:t>
            </a:r>
          </a:p>
          <a:p>
            <a:pPr>
              <a:lnSpc>
                <a:spcPct val="90000"/>
              </a:lnSpc>
            </a:pPr>
            <a:r>
              <a:rPr lang="en-US" sz="1200" dirty="0">
                <a:solidFill>
                  <a:srgbClr val="7CD7CF"/>
                </a:solidFill>
                <a:latin typeface="Courier"/>
                <a:cs typeface="Courier"/>
              </a:rPr>
              <a:t> </a:t>
            </a:r>
            <a:r>
              <a:rPr lang="en-US" sz="1200" dirty="0">
                <a:solidFill>
                  <a:schemeClr val="bg1">
                    <a:lumMod val="65000"/>
                  </a:schemeClr>
                </a:solidFill>
                <a:latin typeface="Courier"/>
                <a:cs typeface="Courier"/>
              </a:rPr>
              <a:t>541 nothing</a:t>
            </a:r>
          </a:p>
          <a:p>
            <a:pPr>
              <a:lnSpc>
                <a:spcPct val="90000"/>
              </a:lnSpc>
            </a:pPr>
            <a:r>
              <a:rPr lang="en-US" sz="1200" dirty="0">
                <a:solidFill>
                  <a:schemeClr val="bg1">
                    <a:lumMod val="65000"/>
                  </a:schemeClr>
                </a:solidFill>
                <a:latin typeface="Courier"/>
                <a:cs typeface="Courier"/>
              </a:rPr>
              <a:t> 388 king</a:t>
            </a:r>
          </a:p>
          <a:p>
            <a:pPr>
              <a:lnSpc>
                <a:spcPct val="90000"/>
              </a:lnSpc>
            </a:pPr>
            <a:r>
              <a:rPr lang="en-US" sz="1200" dirty="0">
                <a:solidFill>
                  <a:schemeClr val="bg1">
                    <a:lumMod val="65000"/>
                  </a:schemeClr>
                </a:solidFill>
                <a:latin typeface="Courier"/>
                <a:cs typeface="Courier"/>
              </a:rPr>
              <a:t> 375 bring</a:t>
            </a:r>
          </a:p>
          <a:p>
            <a:pPr>
              <a:lnSpc>
                <a:spcPct val="90000"/>
              </a:lnSpc>
            </a:pPr>
            <a:r>
              <a:rPr lang="en-US" sz="1200" dirty="0">
                <a:solidFill>
                  <a:schemeClr val="bg1">
                    <a:lumMod val="65000"/>
                  </a:schemeClr>
                </a:solidFill>
                <a:latin typeface="Courier"/>
                <a:cs typeface="Courier"/>
              </a:rPr>
              <a:t> 358 thing</a:t>
            </a:r>
          </a:p>
          <a:p>
            <a:pPr>
              <a:lnSpc>
                <a:spcPct val="90000"/>
              </a:lnSpc>
            </a:pPr>
            <a:r>
              <a:rPr lang="en-US" sz="1200" dirty="0">
                <a:solidFill>
                  <a:schemeClr val="bg1">
                    <a:lumMod val="65000"/>
                  </a:schemeClr>
                </a:solidFill>
                <a:latin typeface="Courier"/>
                <a:cs typeface="Courier"/>
              </a:rPr>
              <a:t> 307 ring</a:t>
            </a:r>
          </a:p>
          <a:p>
            <a:pPr>
              <a:lnSpc>
                <a:spcPct val="90000"/>
              </a:lnSpc>
            </a:pPr>
            <a:r>
              <a:rPr lang="en-US" sz="1200" dirty="0">
                <a:solidFill>
                  <a:schemeClr val="bg1">
                    <a:lumMod val="65000"/>
                  </a:schemeClr>
                </a:solidFill>
                <a:latin typeface="Courier"/>
                <a:cs typeface="Courier"/>
              </a:rPr>
              <a:t> 152 something</a:t>
            </a:r>
          </a:p>
          <a:p>
            <a:pPr>
              <a:lnSpc>
                <a:spcPct val="90000"/>
              </a:lnSpc>
            </a:pPr>
            <a:r>
              <a:rPr lang="en-US" sz="1200" dirty="0">
                <a:latin typeface="Courier"/>
                <a:cs typeface="Courier"/>
              </a:rPr>
              <a:t> 145 coming</a:t>
            </a:r>
          </a:p>
          <a:p>
            <a:pPr>
              <a:lnSpc>
                <a:spcPct val="90000"/>
              </a:lnSpc>
            </a:pPr>
            <a:r>
              <a:rPr lang="en-US" sz="1200" dirty="0">
                <a:solidFill>
                  <a:schemeClr val="bg1">
                    <a:lumMod val="65000"/>
                  </a:schemeClr>
                </a:solidFill>
                <a:latin typeface="Courier"/>
                <a:cs typeface="Courier"/>
              </a:rPr>
              <a:t> 130 morning </a:t>
            </a:r>
          </a:p>
        </p:txBody>
      </p:sp>
    </p:spTree>
    <p:extLst>
      <p:ext uri="{BB962C8B-B14F-4D97-AF65-F5344CB8AC3E}">
        <p14:creationId xmlns:p14="http://schemas.microsoft.com/office/powerpoint/2010/main" val="168773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0"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Dealing with complex morphology is sometimes necessary</a:t>
            </a:r>
          </a:p>
        </p:txBody>
      </p:sp>
      <p:sp>
        <p:nvSpPr>
          <p:cNvPr id="53251" name="Rectangle 3"/>
          <p:cNvSpPr>
            <a:spLocks noGrp="1" noChangeArrowheads="1"/>
          </p:cNvSpPr>
          <p:nvPr>
            <p:ph type="body" idx="1"/>
          </p:nvPr>
        </p:nvSpPr>
        <p:spPr>
          <a:xfrm>
            <a:off x="822960" y="1086678"/>
            <a:ext cx="7520940" cy="3471467"/>
          </a:xfrm>
        </p:spPr>
        <p:txBody>
          <a:bodyPr>
            <a:normAutofit/>
          </a:bodyPr>
          <a:lstStyle/>
          <a:p>
            <a:r>
              <a:rPr lang="en-US" dirty="0"/>
              <a:t>Some languages requires complex morpheme segmentation</a:t>
            </a:r>
          </a:p>
          <a:p>
            <a:pPr lvl="1"/>
            <a:r>
              <a:rPr lang="en-US" dirty="0"/>
              <a:t>Turkish</a:t>
            </a:r>
          </a:p>
          <a:p>
            <a:pPr lvl="1"/>
            <a:r>
              <a:rPr lang="en-US" dirty="0" err="1"/>
              <a:t>Uygarlastiramadiklarimizdanmissinizcasina</a:t>
            </a:r>
            <a:endParaRPr lang="en-US" dirty="0"/>
          </a:p>
          <a:p>
            <a:pPr lvl="1"/>
            <a:r>
              <a:rPr lang="en-US" dirty="0"/>
              <a:t>`(behaving) as if you are among those whom we could not civilize’</a:t>
            </a:r>
          </a:p>
          <a:p>
            <a:pPr lvl="1"/>
            <a:r>
              <a:rPr lang="en-US" sz="1400" dirty="0" err="1"/>
              <a:t>Uygar</a:t>
            </a:r>
            <a:r>
              <a:rPr lang="en-US" sz="1400" dirty="0"/>
              <a:t> `civilized’ + las `become’ </a:t>
            </a:r>
          </a:p>
          <a:p>
            <a:pPr lvl="2">
              <a:buFont typeface="Wingdings" charset="2"/>
              <a:buNone/>
            </a:pPr>
            <a:r>
              <a:rPr lang="en-US" dirty="0"/>
              <a:t>+ </a:t>
            </a:r>
            <a:r>
              <a:rPr lang="en-US" dirty="0" err="1"/>
              <a:t>tir</a:t>
            </a:r>
            <a:r>
              <a:rPr lang="en-US" dirty="0"/>
              <a:t> `cause’ + </a:t>
            </a:r>
            <a:r>
              <a:rPr lang="en-US" dirty="0" err="1"/>
              <a:t>ama</a:t>
            </a:r>
            <a:r>
              <a:rPr lang="en-US" dirty="0"/>
              <a:t> `not able’ </a:t>
            </a:r>
          </a:p>
          <a:p>
            <a:pPr lvl="2">
              <a:buFont typeface="Wingdings" charset="2"/>
              <a:buNone/>
            </a:pPr>
            <a:r>
              <a:rPr lang="en-US" dirty="0"/>
              <a:t>+ </a:t>
            </a:r>
            <a:r>
              <a:rPr lang="en-US" dirty="0" err="1"/>
              <a:t>dik</a:t>
            </a:r>
            <a:r>
              <a:rPr lang="en-US" dirty="0"/>
              <a:t> `past’ + lar ‘plural’</a:t>
            </a:r>
          </a:p>
          <a:p>
            <a:pPr lvl="2">
              <a:buFont typeface="Wingdings" charset="2"/>
              <a:buNone/>
            </a:pPr>
            <a:r>
              <a:rPr lang="en-US" dirty="0"/>
              <a:t>+ </a:t>
            </a:r>
            <a:r>
              <a:rPr lang="en-US" dirty="0" err="1"/>
              <a:t>imiz</a:t>
            </a:r>
            <a:r>
              <a:rPr lang="en-US" dirty="0"/>
              <a:t> ‘p1pl’ + dan ‘</a:t>
            </a:r>
            <a:r>
              <a:rPr lang="en-US" dirty="0" err="1"/>
              <a:t>abl</a:t>
            </a:r>
            <a:r>
              <a:rPr lang="en-US" dirty="0"/>
              <a:t>’ </a:t>
            </a:r>
          </a:p>
          <a:p>
            <a:pPr lvl="2">
              <a:buFont typeface="Wingdings" charset="2"/>
              <a:buNone/>
            </a:pPr>
            <a:r>
              <a:rPr lang="en-US" dirty="0"/>
              <a:t>+ mis ‘past’ + </a:t>
            </a:r>
            <a:r>
              <a:rPr lang="en-US" dirty="0" err="1"/>
              <a:t>siniz</a:t>
            </a:r>
            <a:r>
              <a:rPr lang="en-US" dirty="0"/>
              <a:t> ‘2pl’ + </a:t>
            </a:r>
            <a:r>
              <a:rPr lang="en-US" dirty="0" err="1"/>
              <a:t>casina</a:t>
            </a:r>
            <a:r>
              <a:rPr lang="en-US" dirty="0"/>
              <a:t> ‘as if’ </a:t>
            </a:r>
          </a:p>
          <a:p>
            <a:pPr marL="0" indent="0">
              <a:buNone/>
            </a:pPr>
            <a:endParaRPr lang="en-US" dirty="0"/>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4288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a:solidFill>
                <a:srgbClr val="FFFFFF"/>
              </a:solidFill>
              <a:latin typeface="Calibri" charset="0"/>
            </a:endParaRPr>
          </a:p>
          <a:p>
            <a:pPr>
              <a:spcAft>
                <a:spcPts val="600"/>
              </a:spcAft>
            </a:pPr>
            <a:r>
              <a:rPr lang="en-US">
                <a:solidFill>
                  <a:srgbClr val="FFFFFF"/>
                </a:solidFill>
                <a:latin typeface="Calibri" charset="0"/>
              </a:rPr>
              <a:t>Sentence Segmentation and Decision Trees</a:t>
            </a:r>
          </a:p>
          <a:p>
            <a:pPr eaLnBrk="1" hangingPunct="1"/>
            <a:endParaRPr lang="en-US">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76131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Sentence Segmentation</a:t>
            </a:r>
          </a:p>
        </p:txBody>
      </p:sp>
      <p:sp>
        <p:nvSpPr>
          <p:cNvPr id="59395" name="Rectangle 3"/>
          <p:cNvSpPr>
            <a:spLocks noGrp="1" noChangeArrowheads="1"/>
          </p:cNvSpPr>
          <p:nvPr>
            <p:ph idx="1"/>
          </p:nvPr>
        </p:nvSpPr>
        <p:spPr/>
        <p:txBody>
          <a:bodyPr/>
          <a:lstStyle/>
          <a:p>
            <a:r>
              <a:rPr lang="en-US" dirty="0"/>
              <a:t>!, ? are relatively unambiguous</a:t>
            </a:r>
          </a:p>
          <a:p>
            <a:r>
              <a:rPr lang="en-US" dirty="0"/>
              <a:t>Period “.” is quite ambiguous</a:t>
            </a:r>
          </a:p>
          <a:p>
            <a:pPr lvl="1"/>
            <a:r>
              <a:rPr lang="en-US" dirty="0"/>
              <a:t>Sentence boundary</a:t>
            </a:r>
          </a:p>
          <a:p>
            <a:pPr lvl="1"/>
            <a:r>
              <a:rPr lang="en-US" dirty="0"/>
              <a:t>Abbreviations like Inc. or Dr.</a:t>
            </a:r>
          </a:p>
          <a:p>
            <a:pPr lvl="1"/>
            <a:r>
              <a:rPr lang="en-US" dirty="0"/>
              <a:t>Numbers like .02% or 4.3</a:t>
            </a:r>
          </a:p>
          <a:p>
            <a:r>
              <a:rPr lang="en-US" dirty="0"/>
              <a:t>Build a binary classifier</a:t>
            </a:r>
          </a:p>
          <a:p>
            <a:pPr lvl="1"/>
            <a:r>
              <a:rPr lang="en-US" dirty="0"/>
              <a:t>Looks at a “.”</a:t>
            </a:r>
          </a:p>
          <a:p>
            <a:pPr lvl="1"/>
            <a:r>
              <a:rPr lang="en-US" dirty="0"/>
              <a:t>Decides </a:t>
            </a:r>
            <a:r>
              <a:rPr lang="en-US" dirty="0" err="1"/>
              <a:t>EndOfSentence</a:t>
            </a:r>
            <a:r>
              <a:rPr lang="en-US" dirty="0"/>
              <a:t>/</a:t>
            </a:r>
            <a:r>
              <a:rPr lang="en-US" dirty="0" err="1"/>
              <a:t>NotEndOfSentence</a:t>
            </a:r>
            <a:endParaRPr lang="en-US" dirty="0"/>
          </a:p>
          <a:p>
            <a:pPr lvl="1"/>
            <a:r>
              <a:rPr lang="en-US" dirty="0"/>
              <a:t>Classifiers: hand-written rules, regular expressions, or machine-learning</a:t>
            </a:r>
          </a:p>
        </p:txBody>
      </p:sp>
    </p:spTree>
    <p:extLst>
      <p:ext uri="{BB962C8B-B14F-4D97-AF65-F5344CB8AC3E}">
        <p14:creationId xmlns:p14="http://schemas.microsoft.com/office/powerpoint/2010/main" val="374146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2600">
                <a:solidFill>
                  <a:srgbClr val="FFFFFF"/>
                </a:solidFill>
              </a:rPr>
              <a:t>Determining if a word is end-of-sentence: a Decision Tree</a:t>
            </a:r>
          </a:p>
        </p:txBody>
      </p:sp>
      <p:pic>
        <p:nvPicPr>
          <p:cNvPr id="4" name="Picture 3" descr="periodDT"/>
          <p:cNvPicPr>
            <a:picLocks noChangeAspect="1" noChangeArrowheads="1"/>
          </p:cNvPicPr>
          <p:nvPr/>
        </p:nvPicPr>
        <p:blipFill>
          <a:blip r:embed="rId3"/>
          <a:stretch>
            <a:fillRect/>
          </a:stretch>
        </p:blipFill>
        <p:spPr bwMode="auto">
          <a:xfrm>
            <a:off x="2379407" y="643538"/>
            <a:ext cx="4386010" cy="3618586"/>
          </a:xfrm>
          <a:prstGeom prst="rect">
            <a:avLst/>
          </a:prstGeom>
          <a:noFill/>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49061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More sophisticated decision tree features</a:t>
            </a:r>
          </a:p>
        </p:txBody>
      </p:sp>
      <p:sp>
        <p:nvSpPr>
          <p:cNvPr id="63492" name="Rectangle 3"/>
          <p:cNvSpPr>
            <a:spLocks noGrp="1" noChangeArrowheads="1"/>
          </p:cNvSpPr>
          <p:nvPr>
            <p:ph idx="1"/>
          </p:nvPr>
        </p:nvSpPr>
        <p:spPr>
          <a:xfrm>
            <a:off x="822960" y="1086678"/>
            <a:ext cx="7520940" cy="3471467"/>
          </a:xfrm>
        </p:spPr>
        <p:txBody>
          <a:bodyPr>
            <a:normAutofit/>
          </a:bodyPr>
          <a:lstStyle/>
          <a:p>
            <a:r>
              <a:rPr lang="en-US"/>
              <a:t>Case of word with “.”: Upper, Lower, Cap, Number</a:t>
            </a:r>
          </a:p>
          <a:p>
            <a:r>
              <a:rPr lang="en-US"/>
              <a:t>Case of word after “.”: Upper, Lower, Cap, Number</a:t>
            </a:r>
          </a:p>
          <a:p>
            <a:endParaRPr lang="en-US"/>
          </a:p>
          <a:p>
            <a:r>
              <a:rPr lang="en-US"/>
              <a:t>Numeric features</a:t>
            </a:r>
          </a:p>
          <a:p>
            <a:pPr lvl="1"/>
            <a:r>
              <a:rPr lang="en-US"/>
              <a:t>Length of word with “.”</a:t>
            </a:r>
          </a:p>
          <a:p>
            <a:pPr lvl="1"/>
            <a:r>
              <a:rPr lang="en-US"/>
              <a:t>Probability(word with “.” occurs at end-of-s)</a:t>
            </a:r>
          </a:p>
          <a:p>
            <a:pPr lvl="1"/>
            <a:r>
              <a:rPr lang="en-US"/>
              <a:t>Probability(word after “.” occurs at beginning-of-s)</a:t>
            </a:r>
          </a:p>
        </p:txBody>
      </p:sp>
      <p:sp>
        <p:nvSpPr>
          <p:cNvPr id="77" name="Rectangle 7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19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Implementing Decision Trees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A decision tree is just an if-then-else statement</a:t>
            </a:r>
          </a:p>
          <a:p>
            <a:r>
              <a:rPr lang="en-US" dirty="0"/>
              <a:t>The interesting research is choosing the features</a:t>
            </a:r>
          </a:p>
          <a:p>
            <a:r>
              <a:rPr lang="en-US" dirty="0"/>
              <a:t>Setting up the structure is often too hard to do by hand</a:t>
            </a:r>
          </a:p>
          <a:p>
            <a:pPr lvl="1"/>
            <a:r>
              <a:rPr lang="en-US" dirty="0"/>
              <a:t>Hand-building only possible for very simple features, domains</a:t>
            </a:r>
          </a:p>
          <a:p>
            <a:pPr lvl="2"/>
            <a:r>
              <a:rPr lang="en-US" dirty="0"/>
              <a:t>For numeric features, it’s too hard to pick each threshold</a:t>
            </a:r>
          </a:p>
          <a:p>
            <a:pPr lvl="1"/>
            <a:r>
              <a:rPr lang="en-US" dirty="0"/>
              <a:t>Instead, structure usually learned by machine learning from a training corpus</a:t>
            </a:r>
          </a:p>
          <a:p>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28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4100">
                <a:solidFill>
                  <a:srgbClr val="FFFFFF"/>
                </a:solidFill>
              </a:rPr>
              <a:t>Decision Trees and other classifiers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We can think of the questions in a decision tree</a:t>
            </a:r>
          </a:p>
          <a:p>
            <a:r>
              <a:rPr lang="en-US" dirty="0"/>
              <a:t>As features that could be exploited by any kind of classifier</a:t>
            </a:r>
          </a:p>
          <a:p>
            <a:pPr lvl="1"/>
            <a:r>
              <a:rPr lang="en-US" dirty="0"/>
              <a:t>Logistic regression</a:t>
            </a:r>
          </a:p>
          <a:p>
            <a:pPr lvl="1"/>
            <a:r>
              <a:rPr lang="en-US" dirty="0"/>
              <a:t>SVM</a:t>
            </a:r>
          </a:p>
          <a:p>
            <a:pPr lvl="1"/>
            <a:r>
              <a:rPr lang="en-US" dirty="0"/>
              <a:t>Neural Nets</a:t>
            </a:r>
          </a:p>
          <a:p>
            <a:pPr lvl="1"/>
            <a:r>
              <a:rPr lang="en-US" dirty="0"/>
              <a:t>etc.</a:t>
            </a:r>
          </a:p>
          <a:p>
            <a:pPr marL="457200" lvl="1" indent="0">
              <a:buNone/>
            </a:pPr>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663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21661"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21662"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066811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Rectangle 14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6" name="Straight Connector 14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8" name="Rectangle 14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Text Classification and Naïve Bayes</a:t>
            </a:r>
          </a:p>
        </p:txBody>
      </p:sp>
      <p:sp>
        <p:nvSpPr>
          <p:cNvPr id="150" name="Rectangle 14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Text Classification: Evaluation</a:t>
            </a:r>
          </a:p>
        </p:txBody>
      </p:sp>
      <p:sp>
        <p:nvSpPr>
          <p:cNvPr id="152" name="Rectangle 15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56463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2394" y="1224619"/>
            <a:ext cx="4088720" cy="4088720"/>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08763" y="2198914"/>
            <a:ext cx="3845379" cy="3670180"/>
          </a:xfrm>
        </p:spPr>
        <p:txBody>
          <a:bodyPr>
            <a:normAutofit/>
          </a:bodyPr>
          <a:lstStyle/>
          <a:p>
            <a:r>
              <a:rPr lang="en-US" dirty="0"/>
              <a:t>Break up data into 10 folds</a:t>
            </a:r>
          </a:p>
          <a:p>
            <a:pPr lvl="1"/>
            <a:r>
              <a:rPr lang="en-US" dirty="0"/>
              <a:t>(Equal positive and negative inside each fold?)</a:t>
            </a:r>
          </a:p>
          <a:p>
            <a:r>
              <a:rPr lang="en-US" dirty="0"/>
              <a:t>For each fold</a:t>
            </a:r>
          </a:p>
          <a:p>
            <a:pPr lvl="1"/>
            <a:r>
              <a:rPr lang="en-US" dirty="0"/>
              <a:t>Choose the fold as a temporary test set</a:t>
            </a:r>
          </a:p>
          <a:p>
            <a:pPr lvl="1"/>
            <a:r>
              <a:rPr lang="en-US" dirty="0"/>
              <a:t>Train on 9 folds, compute performance on the test fold</a:t>
            </a:r>
          </a:p>
          <a:p>
            <a:r>
              <a:rPr lang="en-US" dirty="0"/>
              <a:t>Report average performance of the 10 runs</a:t>
            </a:r>
          </a:p>
          <a:p>
            <a:endParaRPr lang="en-US"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891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A3A4-A15F-8640-8AD2-1D4E77FA4E09}"/>
              </a:ext>
            </a:extLst>
          </p:cNvPr>
          <p:cNvSpPr>
            <a:spLocks noGrp="1"/>
          </p:cNvSpPr>
          <p:nvPr>
            <p:ph type="title"/>
          </p:nvPr>
        </p:nvSpPr>
        <p:spPr/>
        <p:txBody>
          <a:bodyPr/>
          <a:lstStyle/>
          <a:p>
            <a:r>
              <a:rPr lang="en-US" dirty="0"/>
              <a:t>Development Test Sets and Cross-validation</a:t>
            </a:r>
          </a:p>
        </p:txBody>
      </p:sp>
      <p:sp>
        <p:nvSpPr>
          <p:cNvPr id="3" name="Content Placeholder 2">
            <a:extLst>
              <a:ext uri="{FF2B5EF4-FFF2-40B4-BE49-F238E27FC236}">
                <a16:creationId xmlns:a16="http://schemas.microsoft.com/office/drawing/2014/main" id="{2A59C07D-8195-AC4F-A7E7-6BC1E7A6BDE1}"/>
              </a:ext>
            </a:extLst>
          </p:cNvPr>
          <p:cNvSpPr>
            <a:spLocks noGrp="1"/>
          </p:cNvSpPr>
          <p:nvPr>
            <p:ph idx="1"/>
          </p:nvPr>
        </p:nvSpPr>
        <p:spPr/>
        <p:txBody>
          <a:bodyPr/>
          <a:lstStyle/>
          <a:p>
            <a:endParaRPr lang="en-US" sz="2400" i="1" dirty="0">
              <a:solidFill>
                <a:srgbClr val="FF0000"/>
              </a:solidFill>
              <a:latin typeface="Calibri" charset="0"/>
            </a:endParaRPr>
          </a:p>
          <a:p>
            <a:endParaRPr lang="en-US" i="1" dirty="0">
              <a:solidFill>
                <a:srgbClr val="FF0000"/>
              </a:solidFill>
              <a:latin typeface="Calibri" charset="0"/>
            </a:endParaRPr>
          </a:p>
          <a:p>
            <a:r>
              <a:rPr lang="en-US" sz="2400" dirty="0">
                <a:solidFill>
                  <a:srgbClr val="0000FF"/>
                </a:solidFill>
                <a:latin typeface="Calibri" charset="0"/>
              </a:rPr>
              <a:t>Metric: P/R/F1  or Accuracy</a:t>
            </a:r>
          </a:p>
          <a:p>
            <a:r>
              <a:rPr lang="en-US" altLang="zh-CN" dirty="0">
                <a:latin typeface="Calibri" charset="0"/>
              </a:rPr>
              <a:t>Development</a:t>
            </a:r>
            <a:r>
              <a:rPr lang="en-US" dirty="0">
                <a:latin typeface="Calibri" charset="0"/>
              </a:rPr>
              <a:t> test set</a:t>
            </a:r>
          </a:p>
          <a:p>
            <a:pPr lvl="1"/>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r>
              <a:rPr lang="en-US" sz="1800" dirty="0">
                <a:latin typeface="Calibri" charset="0"/>
              </a:rPr>
              <a:t>Handle sampling errors from different datasets</a:t>
            </a:r>
            <a:endParaRPr lang="en-US" dirty="0">
              <a:latin typeface="Calibri" charset="0"/>
            </a:endParaRPr>
          </a:p>
          <a:p>
            <a:pPr lvl="1"/>
            <a:r>
              <a:rPr lang="en-US" dirty="0">
                <a:latin typeface="Calibri" charset="0"/>
              </a:rPr>
              <a:t>Compute pooled dev set performance</a:t>
            </a:r>
          </a:p>
          <a:p>
            <a:pPr lvl="1"/>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a:p>
            <a:endParaRPr lang="en-US" dirty="0"/>
          </a:p>
        </p:txBody>
      </p:sp>
      <p:sp>
        <p:nvSpPr>
          <p:cNvPr id="4" name="Rectangle 3">
            <a:extLst>
              <a:ext uri="{FF2B5EF4-FFF2-40B4-BE49-F238E27FC236}">
                <a16:creationId xmlns:a16="http://schemas.microsoft.com/office/drawing/2014/main" id="{BA8F710A-D184-164E-8CC2-7C2AD86F841C}"/>
              </a:ext>
            </a:extLst>
          </p:cNvPr>
          <p:cNvSpPr txBox="1">
            <a:spLocks noChangeArrowheads="1"/>
          </p:cNvSpPr>
          <p:nvPr/>
        </p:nvSpPr>
        <p:spPr>
          <a:xfrm>
            <a:off x="228600" y="2209800"/>
            <a:ext cx="7239000" cy="379095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latin typeface="Calibri" charset="0"/>
            </a:endParaRPr>
          </a:p>
        </p:txBody>
      </p:sp>
      <p:sp>
        <p:nvSpPr>
          <p:cNvPr id="5" name="Rectangle 4">
            <a:extLst>
              <a:ext uri="{FF2B5EF4-FFF2-40B4-BE49-F238E27FC236}">
                <a16:creationId xmlns:a16="http://schemas.microsoft.com/office/drawing/2014/main" id="{8C70CEC8-88DE-B64E-9B4A-B3F5E8FCA608}"/>
              </a:ext>
            </a:extLst>
          </p:cNvPr>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6" name="Group 5">
            <a:extLst>
              <a:ext uri="{FF2B5EF4-FFF2-40B4-BE49-F238E27FC236}">
                <a16:creationId xmlns:a16="http://schemas.microsoft.com/office/drawing/2014/main" id="{47C5A6AA-3233-5A4A-B728-FF0C275DCF9B}"/>
              </a:ext>
            </a:extLst>
          </p:cNvPr>
          <p:cNvGrpSpPr/>
          <p:nvPr/>
        </p:nvGrpSpPr>
        <p:grpSpPr>
          <a:xfrm>
            <a:off x="6151418" y="3505200"/>
            <a:ext cx="2916382" cy="1752600"/>
            <a:chOff x="6012873" y="2876550"/>
            <a:chExt cx="2916382" cy="1752600"/>
          </a:xfrm>
        </p:grpSpPr>
        <p:sp>
          <p:nvSpPr>
            <p:cNvPr id="7" name="Rectangle 6">
              <a:extLst>
                <a:ext uri="{FF2B5EF4-FFF2-40B4-BE49-F238E27FC236}">
                  <a16:creationId xmlns:a16="http://schemas.microsoft.com/office/drawing/2014/main" id="{754A77E4-FD85-2A41-9193-13901BDAFE45}"/>
                </a:ext>
              </a:extLst>
            </p:cNvPr>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8" name="Rectangle 7">
              <a:extLst>
                <a:ext uri="{FF2B5EF4-FFF2-40B4-BE49-F238E27FC236}">
                  <a16:creationId xmlns:a16="http://schemas.microsoft.com/office/drawing/2014/main" id="{38C6D1C6-7A60-044A-A614-501BA29CF48D}"/>
                </a:ext>
              </a:extLst>
            </p:cNvPr>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9" name="Rectangle 8">
              <a:extLst>
                <a:ext uri="{FF2B5EF4-FFF2-40B4-BE49-F238E27FC236}">
                  <a16:creationId xmlns:a16="http://schemas.microsoft.com/office/drawing/2014/main" id="{56E8CFA4-4954-B143-A1D1-AC2F88F5AC45}"/>
                </a:ext>
              </a:extLst>
            </p:cNvPr>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0" name="Rectangle 9">
              <a:extLst>
                <a:ext uri="{FF2B5EF4-FFF2-40B4-BE49-F238E27FC236}">
                  <a16:creationId xmlns:a16="http://schemas.microsoft.com/office/drawing/2014/main" id="{902FF66E-113E-D54F-80D8-630DB38E22DA}"/>
                </a:ext>
              </a:extLst>
            </p:cNvPr>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1" name="Rectangle 10">
              <a:extLst>
                <a:ext uri="{FF2B5EF4-FFF2-40B4-BE49-F238E27FC236}">
                  <a16:creationId xmlns:a16="http://schemas.microsoft.com/office/drawing/2014/main" id="{4CC9B9EB-F746-6D4D-839B-31F826F2122C}"/>
                </a:ext>
              </a:extLst>
            </p:cNvPr>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2" name="Rectangle 11">
              <a:extLst>
                <a:ext uri="{FF2B5EF4-FFF2-40B4-BE49-F238E27FC236}">
                  <a16:creationId xmlns:a16="http://schemas.microsoft.com/office/drawing/2014/main" id="{D37E9045-3274-6E4A-A241-D3D3D9F7B94A}"/>
                </a:ext>
              </a:extLst>
            </p:cNvPr>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
        <p:nvSpPr>
          <p:cNvPr id="13" name="Rectangle 12">
            <a:extLst>
              <a:ext uri="{FF2B5EF4-FFF2-40B4-BE49-F238E27FC236}">
                <a16:creationId xmlns:a16="http://schemas.microsoft.com/office/drawing/2014/main" id="{99E61D1A-9B63-174A-8741-46A0D763A5BE}"/>
              </a:ext>
            </a:extLst>
          </p:cNvPr>
          <p:cNvSpPr/>
          <p:nvPr/>
        </p:nvSpPr>
        <p:spPr bwMode="auto">
          <a:xfrm>
            <a:off x="439615" y="1972408"/>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4" name="Rectangle 13">
            <a:extLst>
              <a:ext uri="{FF2B5EF4-FFF2-40B4-BE49-F238E27FC236}">
                <a16:creationId xmlns:a16="http://schemas.microsoft.com/office/drawing/2014/main" id="{1517F7A5-EDD5-AB4A-858F-FB1820F8B1C1}"/>
              </a:ext>
            </a:extLst>
          </p:cNvPr>
          <p:cNvSpPr/>
          <p:nvPr/>
        </p:nvSpPr>
        <p:spPr bwMode="auto">
          <a:xfrm>
            <a:off x="3030415" y="1972408"/>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15" name="Rectangle 14">
            <a:extLst>
              <a:ext uri="{FF2B5EF4-FFF2-40B4-BE49-F238E27FC236}">
                <a16:creationId xmlns:a16="http://schemas.microsoft.com/office/drawing/2014/main" id="{5371D15C-AA2C-234C-BF6E-83B6C75DBAA9}"/>
              </a:ext>
            </a:extLst>
          </p:cNvPr>
          <p:cNvSpPr/>
          <p:nvPr/>
        </p:nvSpPr>
        <p:spPr bwMode="auto">
          <a:xfrm>
            <a:off x="6230815" y="1972408"/>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Tree>
    <p:extLst>
      <p:ext uri="{BB962C8B-B14F-4D97-AF65-F5344CB8AC3E}">
        <p14:creationId xmlns:p14="http://schemas.microsoft.com/office/powerpoint/2010/main" val="212348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5089</Words>
  <Application>Microsoft Macintosh PowerPoint</Application>
  <PresentationFormat>On-screen Show (4:3)</PresentationFormat>
  <Paragraphs>641</Paragraphs>
  <Slides>57</Slides>
  <Notes>38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0" baseType="lpstr">
      <vt:lpstr>Arial</vt:lpstr>
      <vt:lpstr>Calibri</vt:lpstr>
      <vt:lpstr>Calibri (Headings)</vt:lpstr>
      <vt:lpstr>Calibri Light</vt:lpstr>
      <vt:lpstr>Courier</vt:lpstr>
      <vt:lpstr>Courier New</vt:lpstr>
      <vt:lpstr>Lucida Sans</vt:lpstr>
      <vt:lpstr>Times</vt:lpstr>
      <vt:lpstr>Times New Roman</vt:lpstr>
      <vt:lpstr>Wingdings</vt:lpstr>
      <vt:lpstr>华文黑体</vt:lpstr>
      <vt:lpstr>Retrospect</vt:lpstr>
      <vt:lpstr>Equation</vt:lpstr>
      <vt:lpstr>CIS 530: Text Processing </vt:lpstr>
      <vt:lpstr>Reminders</vt:lpstr>
      <vt:lpstr>Text Classification with Naïve Bayes</vt:lpstr>
      <vt:lpstr>The Bag of Words Representation</vt:lpstr>
      <vt:lpstr>Multinomial Naïve Bayes Independence Assumptions</vt:lpstr>
      <vt:lpstr>Multinomial Naïve Bayes Classifier</vt:lpstr>
      <vt:lpstr> Text Classification and Naïve Bayes</vt:lpstr>
      <vt:lpstr>Cross-Validation</vt:lpstr>
      <vt:lpstr>Development Test Sets and Cross-validation</vt:lpstr>
      <vt:lpstr>Precision and Recall</vt:lpstr>
      <vt:lpstr>Precision and Recall</vt:lpstr>
      <vt:lpstr>Precision and Recall</vt:lpstr>
      <vt:lpstr>Basic Text Processing</vt:lpstr>
      <vt:lpstr>Regular expressions</vt:lpstr>
      <vt:lpstr>Regular Expressions: Disjunctions</vt:lpstr>
      <vt:lpstr>Regular Expressions: Negation in Disjunction</vt:lpstr>
      <vt:lpstr>Regular Expressions: More Disjunction</vt:lpstr>
      <vt:lpstr>Regular Expressions: ? *+.</vt:lpstr>
      <vt:lpstr>Regular Expressions: Anchors  ^ $</vt:lpstr>
      <vt:lpstr>Example</vt:lpstr>
      <vt:lpstr>Errors</vt:lpstr>
      <vt:lpstr>Errors</vt:lpstr>
      <vt:lpstr>Role of Regular Expressions</vt:lpstr>
      <vt:lpstr>Hearst Patterns</vt:lpstr>
      <vt:lpstr>PowerPoint Presentation</vt:lpstr>
      <vt:lpstr>Unix utility: grep</vt:lpstr>
      <vt:lpstr>Basic Text Processing</vt:lpstr>
      <vt:lpstr>Text Normalization</vt:lpstr>
      <vt:lpstr>How many words?</vt:lpstr>
      <vt:lpstr>How many words?</vt:lpstr>
      <vt:lpstr>How many words?</vt:lpstr>
      <vt:lpstr>Simple Tokenization in UNIX</vt:lpstr>
      <vt:lpstr>The first step: tokenizing</vt:lpstr>
      <vt:lpstr>The second step: sorting</vt:lpstr>
      <vt:lpstr>More counting</vt:lpstr>
      <vt:lpstr>Issues in Tokenization</vt:lpstr>
      <vt:lpstr>Tokenization: language issues</vt:lpstr>
      <vt:lpstr>Tokenization: language issues</vt:lpstr>
      <vt:lpstr>Word Tokenization in Chinese</vt:lpstr>
      <vt:lpstr>Maximum Matching Word Segmentation Algorithm</vt:lpstr>
      <vt:lpstr>Max-match segmentation illustration</vt:lpstr>
      <vt:lpstr>Basic Text Processing</vt:lpstr>
      <vt:lpstr>Normalization</vt:lpstr>
      <vt:lpstr>Case folding</vt:lpstr>
      <vt:lpstr>Lemmatization</vt:lpstr>
      <vt:lpstr>Morphology</vt:lpstr>
      <vt:lpstr>Stemming</vt:lpstr>
      <vt:lpstr>Porter’s algorithm The most common English stemmer</vt:lpstr>
      <vt:lpstr>Viewing morphology in a corpus Why only strip –ing if there is a vowel?</vt:lpstr>
      <vt:lpstr>Viewing morphology in a corpus Why only strip –ing if there is a vowel?</vt:lpstr>
      <vt:lpstr>Dealing with complex morphology is sometimes necessary</vt:lpstr>
      <vt:lpstr>Basic Text Processing</vt:lpstr>
      <vt:lpstr>Sentence Segmentation</vt:lpstr>
      <vt:lpstr>Determining if a word is end-of-sentence: a Decision Tree</vt:lpstr>
      <vt:lpstr>More sophisticated decision tree features</vt:lpstr>
      <vt:lpstr>Implementing Decision Trees</vt:lpstr>
      <vt:lpstr>Decision Trees and other classifiers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Text Processing </dc:title>
  <dc:creator>Callison-Burch, Christopher</dc:creator>
  <cp:lastModifiedBy>Callison-Burch, Christopher</cp:lastModifiedBy>
  <cp:revision>3</cp:revision>
  <dcterms:created xsi:type="dcterms:W3CDTF">2020-01-22T20:52:49Z</dcterms:created>
  <dcterms:modified xsi:type="dcterms:W3CDTF">2020-01-22T20:56:00Z</dcterms:modified>
</cp:coreProperties>
</file>